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0" autoAdjust="0"/>
    <p:restoredTop sz="94519" autoAdjust="0"/>
  </p:normalViewPr>
  <p:slideViewPr>
    <p:cSldViewPr snapToGrid="0" snapToObjects="1">
      <p:cViewPr varScale="1">
        <p:scale>
          <a:sx n="131" d="100"/>
          <a:sy n="131" d="100"/>
        </p:scale>
        <p:origin x="2952" y="192"/>
      </p:cViewPr>
      <p:guideLst>
        <p:guide orient="horz" pos="2160"/>
        <p:guide pos="2880"/>
      </p:guideLst>
    </p:cSldViewPr>
  </p:slideViewPr>
  <p:outlineViewPr>
    <p:cViewPr>
      <p:scale>
        <a:sx n="33" d="100"/>
        <a:sy n="33" d="100"/>
      </p:scale>
      <p:origin x="0" y="139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719F-403E-A24B-BBD1-DFCE994C5823}" type="datetimeFigureOut">
              <a:rPr lang="en-US" smtClean="0"/>
              <a:t>2/5/20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5F656-6E26-5947-A865-35F08A4AA71E}" type="slidenum">
              <a:rPr lang="en-US" smtClean="0"/>
              <a:t>‹#›</a:t>
            </a:fld>
            <a:endParaRPr lang="en-US"/>
          </a:p>
        </p:txBody>
      </p:sp>
    </p:spTree>
    <p:extLst>
      <p:ext uri="{BB962C8B-B14F-4D97-AF65-F5344CB8AC3E}">
        <p14:creationId xmlns:p14="http://schemas.microsoft.com/office/powerpoint/2010/main" val="186006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F656-6E26-5947-A865-35F08A4AA71E}" type="slidenum">
              <a:rPr lang="en-US" smtClean="0"/>
              <a:t>13</a:t>
            </a:fld>
            <a:endParaRPr lang="en-US"/>
          </a:p>
        </p:txBody>
      </p:sp>
    </p:spTree>
    <p:extLst>
      <p:ext uri="{BB962C8B-B14F-4D97-AF65-F5344CB8AC3E}">
        <p14:creationId xmlns:p14="http://schemas.microsoft.com/office/powerpoint/2010/main" val="386671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03CEC41E-48BD-4881-B6FF-D82EEBBCD904}" type="datetimeFigureOut">
              <a:rPr lang="en-US" smtClean="0"/>
              <a:t>2/5/20</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6E2D2B3B-882E-40F3-A32F-6DD51691504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03CEC41E-48BD-4881-B6FF-D82EEBBCD904}" type="datetimeFigureOut">
              <a:rPr lang="en-US" smtClean="0"/>
              <a:t>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dirty="0"/>
              <a:t>Drag picture to placeholder or click icon to add</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dirty="0"/>
              <a:t>Drag picture to placeholder or click icon to add</a:t>
            </a:r>
            <a:endParaRPr dirty="0"/>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dirty="0"/>
              <a:t>Drag picture to placeholder or click icon to add</a:t>
            </a:r>
            <a:endParaRPr dirty="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dirty="0"/>
              <a:t>Drag picture to placeholder or click icon to add</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dirty="0"/>
              <a:t>Drag picture to placeholder or click icon to add</a:t>
            </a:r>
            <a:endParaRPr dirty="0"/>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dirty="0"/>
              <a:t>Drag picture to placeholder or click icon to add</a:t>
            </a:r>
            <a:endParaRPr dirty="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03CEC41E-48BD-4881-B6FF-D82EEBBCD904}" type="datetimeFigureOut">
              <a:rPr lang="en-US" smtClean="0"/>
              <a:t>2/5/20</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459A5F39-4CE7-434C-A5CB-50A36345160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dirty="0"/>
              <a:t>Drag picture to placeholder or click icon to add</a:t>
            </a:r>
            <a:endParaRPr dirty="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03CEC41E-48BD-4881-B6FF-D82EEBBCD904}" type="datetimeFigureOut">
              <a:rPr lang="en-US" smtClean="0"/>
              <a:t>2/5/20</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459A5F39-4CE7-434C-A5CB-50A36345160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mailto:cals_advancement_business_@ncsu.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270" y="1021710"/>
            <a:ext cx="8302299" cy="1470025"/>
          </a:xfrm>
        </p:spPr>
        <p:txBody>
          <a:bodyPr/>
          <a:lstStyle/>
          <a:p>
            <a:pPr algn="ctr"/>
            <a:r>
              <a:rPr lang="en-US" dirty="0"/>
              <a:t>Congratulations!  </a:t>
            </a:r>
            <a:br>
              <a:rPr lang="en-US" dirty="0"/>
            </a:br>
            <a:r>
              <a:rPr lang="en-US" sz="4000" dirty="0"/>
              <a:t>You’ve been elected?  Now What?</a:t>
            </a:r>
          </a:p>
        </p:txBody>
      </p:sp>
      <p:sp>
        <p:nvSpPr>
          <p:cNvPr id="3" name="Subtitle 2"/>
          <p:cNvSpPr>
            <a:spLocks noGrp="1"/>
          </p:cNvSpPr>
          <p:nvPr>
            <p:ph type="subTitle" idx="1"/>
          </p:nvPr>
        </p:nvSpPr>
        <p:spPr>
          <a:xfrm>
            <a:off x="1259773" y="5395957"/>
            <a:ext cx="6477000" cy="1174088"/>
          </a:xfrm>
        </p:spPr>
        <p:txBody>
          <a:bodyPr/>
          <a:lstStyle/>
          <a:p>
            <a:pPr algn="ctr"/>
            <a:r>
              <a:rPr lang="en-US" sz="2800" dirty="0"/>
              <a:t>NCECA Officer Roles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891" y="2604766"/>
            <a:ext cx="3736975" cy="233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65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707" y="406768"/>
            <a:ext cx="8274620" cy="5940089"/>
          </a:xfrm>
          <a:prstGeom prst="rect">
            <a:avLst/>
          </a:prstGeom>
        </p:spPr>
        <p:txBody>
          <a:bodyPr wrap="square">
            <a:spAutoFit/>
          </a:bodyPr>
          <a:lstStyle/>
          <a:p>
            <a:r>
              <a:rPr lang="en-US" sz="2800" b="1" dirty="0"/>
              <a:t>Your Role as  District TREA$URER</a:t>
            </a:r>
            <a:endParaRPr lang="en-US" sz="2800" dirty="0"/>
          </a:p>
          <a:p>
            <a:pPr marL="285750" indent="-285750">
              <a:buFont typeface="Wingdings" charset="2"/>
              <a:buChar char="Ø"/>
            </a:pPr>
            <a:r>
              <a:rPr lang="en-US" dirty="0"/>
              <a:t>Be  trustworthy.</a:t>
            </a:r>
          </a:p>
          <a:p>
            <a:pPr marL="285750" indent="-285750">
              <a:buFont typeface="Wingdings" charset="2"/>
              <a:buChar char="Ø"/>
            </a:pPr>
            <a:r>
              <a:rPr lang="en-US" dirty="0"/>
              <a:t>Collect  all monies and deposit into bank  account  promptly.</a:t>
            </a:r>
          </a:p>
          <a:p>
            <a:pPr marL="285750" indent="-285750">
              <a:buFont typeface="Wingdings" charset="2"/>
              <a:buChar char="Ø"/>
            </a:pPr>
            <a:r>
              <a:rPr lang="en-US" dirty="0"/>
              <a:t>Write checks as needed, using the Expense Reimbursement (Appendix C) signed by the President. </a:t>
            </a:r>
          </a:p>
          <a:p>
            <a:pPr marL="285750" indent="-285750">
              <a:buFont typeface="Wingdings" charset="2"/>
              <a:buChar char="Ø"/>
            </a:pPr>
            <a:r>
              <a:rPr lang="en-US" dirty="0"/>
              <a:t>Work with a committee to present a budget for the year.</a:t>
            </a:r>
          </a:p>
          <a:p>
            <a:pPr marL="285750" indent="-285750">
              <a:buFont typeface="Wingdings" charset="2"/>
              <a:buChar char="Ø"/>
            </a:pPr>
            <a:r>
              <a:rPr lang="en-US" dirty="0"/>
              <a:t>Help coordinate District Day  and collect registrations.  </a:t>
            </a:r>
          </a:p>
          <a:p>
            <a:pPr marL="285750" indent="-285750">
              <a:buFont typeface="Wingdings" charset="2"/>
              <a:buChar char="Ø"/>
            </a:pPr>
            <a:r>
              <a:rPr lang="en-US" dirty="0"/>
              <a:t>Pay any bills associated with District Day</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800" b="1" dirty="0"/>
              <a:t>NCECA APPOINTED TREA$URER</a:t>
            </a:r>
            <a:endParaRPr lang="en-US" sz="2800" dirty="0"/>
          </a:p>
          <a:p>
            <a:r>
              <a:rPr lang="en-US" dirty="0"/>
              <a:t>This position is an appointed position and information will be passed on to that person at the time of appointment.        </a:t>
            </a:r>
          </a:p>
        </p:txBody>
      </p:sp>
      <p:pic>
        <p:nvPicPr>
          <p:cNvPr id="3" name="Picture 2"/>
          <p:cNvPicPr>
            <a:picLocks noChangeAspect="1"/>
          </p:cNvPicPr>
          <p:nvPr/>
        </p:nvPicPr>
        <p:blipFill>
          <a:blip r:embed="rId2"/>
          <a:stretch>
            <a:fillRect/>
          </a:stretch>
        </p:blipFill>
        <p:spPr>
          <a:xfrm rot="1429018">
            <a:off x="5496206" y="2103892"/>
            <a:ext cx="2599944" cy="3496056"/>
          </a:xfrm>
          <a:prstGeom prst="rect">
            <a:avLst/>
          </a:prstGeom>
        </p:spPr>
      </p:pic>
      <p:pic>
        <p:nvPicPr>
          <p:cNvPr id="4" name="Picture 3"/>
          <p:cNvPicPr>
            <a:picLocks noChangeAspect="1"/>
          </p:cNvPicPr>
          <p:nvPr/>
        </p:nvPicPr>
        <p:blipFill>
          <a:blip r:embed="rId3"/>
          <a:stretch>
            <a:fillRect/>
          </a:stretch>
        </p:blipFill>
        <p:spPr>
          <a:xfrm rot="16200000">
            <a:off x="3773007" y="3373288"/>
            <a:ext cx="1258827" cy="2225919"/>
          </a:xfrm>
          <a:prstGeom prst="rect">
            <a:avLst/>
          </a:prstGeom>
        </p:spPr>
      </p:pic>
    </p:spTree>
    <p:extLst>
      <p:ext uri="{BB962C8B-B14F-4D97-AF65-F5344CB8AC3E}">
        <p14:creationId xmlns:p14="http://schemas.microsoft.com/office/powerpoint/2010/main" val="361681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629" y="429503"/>
            <a:ext cx="8076188" cy="4431983"/>
          </a:xfrm>
          <a:prstGeom prst="rect">
            <a:avLst/>
          </a:prstGeom>
        </p:spPr>
        <p:txBody>
          <a:bodyPr wrap="square">
            <a:spAutoFit/>
          </a:bodyPr>
          <a:lstStyle/>
          <a:p>
            <a:endParaRPr lang="en-US" sz="3200" b="1" dirty="0"/>
          </a:p>
          <a:p>
            <a:r>
              <a:rPr lang="en-US" sz="3200" b="1" dirty="0"/>
              <a:t>        </a:t>
            </a:r>
          </a:p>
          <a:p>
            <a:endParaRPr lang="en-US" sz="3200" b="1" dirty="0"/>
          </a:p>
          <a:p>
            <a:endParaRPr lang="en-US" sz="3200" b="1" dirty="0"/>
          </a:p>
          <a:p>
            <a:r>
              <a:rPr lang="en-US" sz="3200" b="1" dirty="0"/>
              <a:t>           Your Role as Past President</a:t>
            </a:r>
          </a:p>
          <a:p>
            <a:endParaRPr lang="en-US" sz="3200" dirty="0"/>
          </a:p>
          <a:p>
            <a:pPr marL="1200150" lvl="2" indent="-285750">
              <a:buFont typeface="Wingdings" charset="2"/>
              <a:buChar char="Ø"/>
            </a:pPr>
            <a:r>
              <a:rPr lang="en-US" dirty="0"/>
              <a:t>Serve as an adviser to the president.</a:t>
            </a:r>
          </a:p>
          <a:p>
            <a:pPr marL="1200150" lvl="2" indent="-285750">
              <a:buFont typeface="Wingdings" charset="2"/>
              <a:buChar char="Ø"/>
            </a:pPr>
            <a:r>
              <a:rPr lang="en-US" dirty="0"/>
              <a:t>Attend all required meetings.</a:t>
            </a:r>
          </a:p>
          <a:p>
            <a:pPr marL="1200150" lvl="2" indent="-285750">
              <a:buFont typeface="Wingdings" charset="2"/>
              <a:buChar char="Ø"/>
            </a:pPr>
            <a:r>
              <a:rPr lang="en-US" dirty="0"/>
              <a:t>Chair the Nominating Committee.</a:t>
            </a:r>
          </a:p>
          <a:p>
            <a:pPr marL="1200150" lvl="2" indent="-285750">
              <a:buFont typeface="Wingdings" charset="2"/>
              <a:buChar char="Ø"/>
            </a:pPr>
            <a:r>
              <a:rPr lang="en-US" dirty="0"/>
              <a:t>Chair the Scholarship Committee (county only)</a:t>
            </a:r>
          </a:p>
          <a:p>
            <a:pPr marL="1200150" lvl="2" indent="-285750">
              <a:buFont typeface="Wingdings" charset="2"/>
              <a:buChar char="Ø"/>
            </a:pPr>
            <a:r>
              <a:rPr lang="en-US" dirty="0"/>
              <a:t>Keep a procedural book to pass to successor.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421" y="1723289"/>
            <a:ext cx="2461436" cy="1534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75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62000"/>
          </a:blip>
          <a:stretch>
            <a:fillRect/>
          </a:stretch>
        </p:blipFill>
        <p:spPr>
          <a:xfrm>
            <a:off x="6321476" y="1488139"/>
            <a:ext cx="3136164" cy="3136164"/>
          </a:xfrm>
          <a:prstGeom prst="rect">
            <a:avLst/>
          </a:prstGeom>
        </p:spPr>
      </p:pic>
      <p:sp>
        <p:nvSpPr>
          <p:cNvPr id="2" name="Rectangle 1"/>
          <p:cNvSpPr/>
          <p:nvPr/>
        </p:nvSpPr>
        <p:spPr>
          <a:xfrm>
            <a:off x="313771" y="197346"/>
            <a:ext cx="8463130" cy="6117059"/>
          </a:xfrm>
          <a:prstGeom prst="rect">
            <a:avLst/>
          </a:prstGeom>
        </p:spPr>
        <p:txBody>
          <a:bodyPr wrap="square">
            <a:spAutoFit/>
          </a:bodyPr>
          <a:lstStyle/>
          <a:p>
            <a:pPr>
              <a:lnSpc>
                <a:spcPct val="150000"/>
              </a:lnSpc>
            </a:pPr>
            <a:r>
              <a:rPr lang="en-US" sz="2800" b="1" dirty="0"/>
              <a:t>Your Role as County Scholarship Committee Chair</a:t>
            </a:r>
            <a:endParaRPr lang="en-US" sz="2800" dirty="0"/>
          </a:p>
          <a:p>
            <a:pPr lvl="0">
              <a:lnSpc>
                <a:spcPct val="150000"/>
              </a:lnSpc>
            </a:pPr>
            <a:endParaRPr lang="en-US" dirty="0"/>
          </a:p>
          <a:p>
            <a:pPr marL="285750" lvl="0" indent="-285750">
              <a:lnSpc>
                <a:spcPct val="150000"/>
              </a:lnSpc>
              <a:buFont typeface="Wingdings" charset="2"/>
              <a:buChar char="Ø"/>
            </a:pPr>
            <a:r>
              <a:rPr lang="en-US" dirty="0"/>
              <a:t>Publicize NCECA Scholarship information by December 1.</a:t>
            </a:r>
          </a:p>
          <a:p>
            <a:pPr marL="285750" lvl="0" indent="-285750">
              <a:lnSpc>
                <a:spcPct val="150000"/>
              </a:lnSpc>
              <a:buFont typeface="Wingdings" charset="2"/>
              <a:buChar char="Ø"/>
            </a:pPr>
            <a:r>
              <a:rPr lang="en-US" dirty="0"/>
              <a:t>Receive applications (Appendix G) by February 1. </a:t>
            </a:r>
          </a:p>
          <a:p>
            <a:pPr marL="285750" lvl="0" indent="-285750">
              <a:lnSpc>
                <a:spcPct val="150000"/>
              </a:lnSpc>
              <a:buFont typeface="Wingdings" charset="2"/>
              <a:buChar char="Ø"/>
            </a:pPr>
            <a:r>
              <a:rPr lang="en-US" dirty="0"/>
              <a:t>Set time and place for committee meeting.</a:t>
            </a:r>
          </a:p>
          <a:p>
            <a:pPr marL="285750" lvl="0" indent="-285750">
              <a:lnSpc>
                <a:spcPct val="150000"/>
              </a:lnSpc>
              <a:buFont typeface="Wingdings" charset="2"/>
              <a:buChar char="Ø"/>
            </a:pPr>
            <a:r>
              <a:rPr lang="en-US" dirty="0"/>
              <a:t>Select one youth and one adult applicant and forward two copies </a:t>
            </a:r>
          </a:p>
          <a:p>
            <a:pPr lvl="0">
              <a:lnSpc>
                <a:spcPct val="150000"/>
              </a:lnSpc>
            </a:pPr>
            <a:r>
              <a:rPr lang="en-US" dirty="0"/>
              <a:t>     of each to Geri Bushel at </a:t>
            </a:r>
            <a:r>
              <a:rPr lang="en-US" dirty="0" err="1"/>
              <a:t>gbushel@ncsu.edu</a:t>
            </a:r>
            <a:r>
              <a:rPr lang="en-US" dirty="0"/>
              <a:t> by March 1 for district judging.</a:t>
            </a:r>
          </a:p>
          <a:p>
            <a:pPr marL="285750" lvl="0" indent="-285750">
              <a:lnSpc>
                <a:spcPct val="150000"/>
              </a:lnSpc>
              <a:buFont typeface="Wingdings" charset="2"/>
              <a:buChar char="Ø"/>
            </a:pPr>
            <a:r>
              <a:rPr lang="en-US" dirty="0"/>
              <a:t>Send a note to each applicant.  If they were selected, inform them and </a:t>
            </a:r>
          </a:p>
          <a:p>
            <a:pPr lvl="0">
              <a:lnSpc>
                <a:spcPct val="150000"/>
              </a:lnSpc>
            </a:pPr>
            <a:r>
              <a:rPr lang="en-US" dirty="0"/>
              <a:t>     let them know they will receive a Letter of Instruction from the District Chair.  </a:t>
            </a:r>
          </a:p>
          <a:p>
            <a:pPr lvl="0">
              <a:lnSpc>
                <a:spcPct val="150000"/>
              </a:lnSpc>
            </a:pPr>
            <a:r>
              <a:rPr lang="en-US" dirty="0"/>
              <a:t>     If they were not selected, thank them for their interest and encourage                 </a:t>
            </a:r>
          </a:p>
          <a:p>
            <a:pPr lvl="0">
              <a:lnSpc>
                <a:spcPct val="150000"/>
              </a:lnSpc>
            </a:pPr>
            <a:r>
              <a:rPr lang="en-US" dirty="0"/>
              <a:t>     them to apply again next year.</a:t>
            </a:r>
          </a:p>
          <a:p>
            <a:pPr marL="285750" lvl="0" indent="-285750">
              <a:lnSpc>
                <a:spcPct val="150000"/>
              </a:lnSpc>
              <a:buFont typeface="Wingdings" charset="2"/>
              <a:buChar char="Ø"/>
            </a:pPr>
            <a:r>
              <a:rPr lang="en-US" dirty="0"/>
              <a:t>Receive information regarding winners from NCECA Scholarship Chair.</a:t>
            </a:r>
          </a:p>
          <a:p>
            <a:pPr marL="285750" lvl="0" indent="-285750">
              <a:lnSpc>
                <a:spcPct val="150000"/>
              </a:lnSpc>
              <a:buFont typeface="Wingdings" charset="2"/>
              <a:buChar char="Ø"/>
            </a:pPr>
            <a:r>
              <a:rPr lang="en-US" dirty="0"/>
              <a:t>In an ECA marketing effort, publicize winner in the local media, present scholarship at high school awards program or at a County Council meeting.</a:t>
            </a:r>
            <a:r>
              <a:rPr lang="en-US" b="1" dirty="0"/>
              <a:t> </a:t>
            </a:r>
            <a:endParaRPr lang="en-US" dirty="0"/>
          </a:p>
        </p:txBody>
      </p:sp>
    </p:spTree>
    <p:extLst>
      <p:ext uri="{BB962C8B-B14F-4D97-AF65-F5344CB8AC3E}">
        <p14:creationId xmlns:p14="http://schemas.microsoft.com/office/powerpoint/2010/main" val="424794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62000"/>
          </a:blip>
          <a:stretch>
            <a:fillRect/>
          </a:stretch>
        </p:blipFill>
        <p:spPr>
          <a:xfrm>
            <a:off x="6146739" y="1358119"/>
            <a:ext cx="3136164" cy="3136164"/>
          </a:xfrm>
          <a:prstGeom prst="rect">
            <a:avLst/>
          </a:prstGeom>
        </p:spPr>
      </p:pic>
      <p:sp>
        <p:nvSpPr>
          <p:cNvPr id="5" name="Rectangle 4"/>
          <p:cNvSpPr/>
          <p:nvPr/>
        </p:nvSpPr>
        <p:spPr>
          <a:xfrm>
            <a:off x="287726" y="71978"/>
            <a:ext cx="8254776" cy="702756"/>
          </a:xfrm>
          <a:prstGeom prst="rect">
            <a:avLst/>
          </a:prstGeom>
        </p:spPr>
        <p:txBody>
          <a:bodyPr wrap="square">
            <a:spAutoFit/>
          </a:bodyPr>
          <a:lstStyle/>
          <a:p>
            <a:pPr>
              <a:lnSpc>
                <a:spcPct val="150000"/>
              </a:lnSpc>
            </a:pPr>
            <a:r>
              <a:rPr lang="en-US" sz="2800" b="1" dirty="0"/>
              <a:t>Your Role as District Scholarship Committee Chair</a:t>
            </a:r>
            <a:endParaRPr lang="en-US" sz="2800" dirty="0"/>
          </a:p>
        </p:txBody>
      </p:sp>
      <p:sp>
        <p:nvSpPr>
          <p:cNvPr id="7" name="Rectangle 6"/>
          <p:cNvSpPr/>
          <p:nvPr/>
        </p:nvSpPr>
        <p:spPr>
          <a:xfrm>
            <a:off x="287726" y="798263"/>
            <a:ext cx="8572268" cy="5663089"/>
          </a:xfrm>
          <a:prstGeom prst="rect">
            <a:avLst/>
          </a:prstGeom>
        </p:spPr>
        <p:txBody>
          <a:bodyPr wrap="square">
            <a:spAutoFit/>
          </a:bodyPr>
          <a:lstStyle/>
          <a:p>
            <a:pPr marL="285750" lvl="0" indent="-285750">
              <a:buFont typeface="Wingdings" charset="2"/>
              <a:buChar char="Ø"/>
            </a:pPr>
            <a:r>
              <a:rPr lang="en-US" dirty="0"/>
              <a:t>Publicize NCECA Scholarship information by December 1.</a:t>
            </a:r>
          </a:p>
          <a:p>
            <a:pPr marL="285750" lvl="0" indent="-285750">
              <a:buFont typeface="Wingdings" charset="2"/>
              <a:buChar char="Ø"/>
            </a:pPr>
            <a:r>
              <a:rPr lang="en-US" dirty="0"/>
              <a:t>Receive applications (Appendix G) from Geri Bushel for district judging by March 1.  Do not judge prior to March 15.</a:t>
            </a:r>
          </a:p>
          <a:p>
            <a:pPr marL="285750" lvl="0" indent="-285750">
              <a:buFont typeface="Wingdings" charset="2"/>
              <a:buChar char="Ø"/>
            </a:pPr>
            <a:r>
              <a:rPr lang="en-US" dirty="0"/>
              <a:t>Set time and place for committee meeting.</a:t>
            </a:r>
          </a:p>
          <a:p>
            <a:pPr marL="285750" lvl="0" indent="-285750">
              <a:buFont typeface="Wingdings" charset="2"/>
              <a:buChar char="Ø"/>
            </a:pPr>
            <a:r>
              <a:rPr lang="en-US" dirty="0"/>
              <a:t>Select one youth and one adult recipient and send the name, </a:t>
            </a:r>
          </a:p>
          <a:p>
            <a:pPr lvl="0"/>
            <a:r>
              <a:rPr lang="en-US" dirty="0"/>
              <a:t>     email, phone number and address of the recipients to NCECA </a:t>
            </a:r>
          </a:p>
          <a:p>
            <a:pPr lvl="0"/>
            <a:r>
              <a:rPr lang="en-US" dirty="0"/>
              <a:t>     Scholarship Chair, Geri Bushel by May 15.  </a:t>
            </a:r>
          </a:p>
          <a:p>
            <a:pPr lvl="0"/>
            <a:r>
              <a:rPr lang="en-US" dirty="0"/>
              <a:t>     Select an alternate in the event the winner does not claim the scholarship.</a:t>
            </a:r>
          </a:p>
          <a:p>
            <a:br>
              <a:rPr lang="en-US" dirty="0"/>
            </a:br>
            <a:r>
              <a:rPr lang="en-US" dirty="0"/>
              <a:t> </a:t>
            </a:r>
            <a:r>
              <a:rPr lang="en-US" sz="2400" b="1" dirty="0"/>
              <a:t>Your Role as NCECA Scholarship Committee Chair</a:t>
            </a:r>
            <a:endParaRPr lang="en-US" sz="2400" dirty="0"/>
          </a:p>
          <a:p>
            <a:endParaRPr lang="en-US" sz="1400" dirty="0"/>
          </a:p>
          <a:p>
            <a:pPr marL="285750" lvl="0" indent="-285750">
              <a:buFont typeface="Wingdings" pitchFamily="2" charset="2"/>
              <a:buChar char="Ø"/>
            </a:pPr>
            <a:r>
              <a:rPr lang="en-US" dirty="0"/>
              <a:t>Publicize NCECA Scholarship information by December 1.</a:t>
            </a:r>
          </a:p>
          <a:p>
            <a:pPr marL="285750" lvl="0" indent="-285750">
              <a:buFont typeface="Wingdings" pitchFamily="2" charset="2"/>
              <a:buChar char="Ø"/>
            </a:pPr>
            <a:r>
              <a:rPr lang="en-US" dirty="0"/>
              <a:t>Receive the recipient names from District Scholarship chairs.  </a:t>
            </a:r>
          </a:p>
          <a:p>
            <a:pPr marL="285750" lvl="0" indent="-285750">
              <a:buFont typeface="Wingdings" pitchFamily="2" charset="2"/>
              <a:buChar char="Ø"/>
            </a:pPr>
            <a:r>
              <a:rPr lang="en-US" dirty="0"/>
              <a:t>Ensure all policies have been followed regarding scholarships.</a:t>
            </a:r>
          </a:p>
          <a:p>
            <a:pPr marL="285750" lvl="0" indent="-285750">
              <a:buFont typeface="Wingdings" pitchFamily="2" charset="2"/>
              <a:buChar char="Ø"/>
            </a:pPr>
            <a:r>
              <a:rPr lang="en-US" dirty="0"/>
              <a:t>Send the Scholarship Notification documents to each winning recipient.</a:t>
            </a:r>
          </a:p>
          <a:p>
            <a:pPr marL="285750" lvl="0" indent="-285750">
              <a:buFont typeface="Wingdings" pitchFamily="2" charset="2"/>
              <a:buChar char="Ø"/>
            </a:pPr>
            <a:r>
              <a:rPr lang="en-US" dirty="0"/>
              <a:t>Send a list of winning recipients:</a:t>
            </a:r>
          </a:p>
          <a:p>
            <a:pPr marL="742950" lvl="1" indent="-285750">
              <a:buFont typeface="Wingdings" pitchFamily="2" charset="2"/>
              <a:buChar char="q"/>
            </a:pPr>
            <a:r>
              <a:rPr lang="en-US" dirty="0"/>
              <a:t>to </a:t>
            </a:r>
            <a:r>
              <a:rPr lang="en-US" dirty="0">
                <a:hlinkClick r:id="rId4"/>
              </a:rPr>
              <a:t>cals_advancement_business_@ncsu.edu</a:t>
            </a:r>
            <a:r>
              <a:rPr lang="en-US" dirty="0"/>
              <a:t>,</a:t>
            </a:r>
          </a:p>
          <a:p>
            <a:pPr marL="742950" lvl="1" indent="-285750">
              <a:buFont typeface="Wingdings" pitchFamily="2" charset="2"/>
              <a:buChar char="q"/>
            </a:pPr>
            <a:r>
              <a:rPr lang="en-US" dirty="0"/>
              <a:t>Geri Bushel</a:t>
            </a:r>
          </a:p>
          <a:p>
            <a:pPr marL="742950" lvl="1" indent="-285750">
              <a:buFont typeface="Wingdings" pitchFamily="2" charset="2"/>
              <a:buChar char="q"/>
            </a:pPr>
            <a:r>
              <a:rPr lang="en-US" dirty="0"/>
              <a:t>All District Scholarship Chairs</a:t>
            </a:r>
          </a:p>
          <a:p>
            <a:pPr marL="742950" lvl="1" indent="-285750">
              <a:buFont typeface="Wingdings" pitchFamily="2" charset="2"/>
              <a:buChar char="q"/>
            </a:pPr>
            <a:r>
              <a:rPr lang="en-US" dirty="0"/>
              <a:t>Counties of the winning recipients</a:t>
            </a:r>
            <a:endParaRPr lang="en-US" dirty="0">
              <a:effectLst/>
            </a:endParaRPr>
          </a:p>
        </p:txBody>
      </p:sp>
    </p:spTree>
    <p:extLst>
      <p:ext uri="{BB962C8B-B14F-4D97-AF65-F5344CB8AC3E}">
        <p14:creationId xmlns:p14="http://schemas.microsoft.com/office/powerpoint/2010/main" val="109213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824" y="320644"/>
            <a:ext cx="8414516" cy="5847754"/>
          </a:xfrm>
          <a:prstGeom prst="rect">
            <a:avLst/>
          </a:prstGeom>
        </p:spPr>
        <p:txBody>
          <a:bodyPr wrap="square">
            <a:spAutoFit/>
          </a:bodyPr>
          <a:lstStyle/>
          <a:p>
            <a:r>
              <a:rPr lang="en-US" sz="3600" b="1" dirty="0"/>
              <a:t>      </a:t>
            </a:r>
          </a:p>
          <a:p>
            <a:r>
              <a:rPr lang="en-US" sz="3600" b="1" dirty="0"/>
              <a:t>      Your Role as Club President</a:t>
            </a:r>
          </a:p>
          <a:p>
            <a:endParaRPr lang="en-US" sz="1400" b="1" dirty="0"/>
          </a:p>
          <a:p>
            <a:endParaRPr lang="en-US" sz="2400" b="1" dirty="0"/>
          </a:p>
          <a:p>
            <a:pPr marL="285750" indent="-285750">
              <a:buFont typeface="Wingdings" charset="2"/>
              <a:buChar char="Ø"/>
            </a:pPr>
            <a:r>
              <a:rPr lang="en-US" sz="2400" dirty="0"/>
              <a:t>Preside  at  all  meetings</a:t>
            </a:r>
          </a:p>
          <a:p>
            <a:endParaRPr lang="en-US" sz="2400" dirty="0"/>
          </a:p>
          <a:p>
            <a:pPr marL="285750" indent="-285750">
              <a:buFont typeface="Wingdings" charset="2"/>
              <a:buChar char="Ø"/>
            </a:pPr>
            <a:r>
              <a:rPr lang="en-US" sz="2400" dirty="0"/>
              <a:t>Represent the club at all  county  council  meetings, planning and training  or  send  someone  in  your  place. Cast votes that    represent  your  club.</a:t>
            </a:r>
          </a:p>
          <a:p>
            <a:endParaRPr lang="en-US" sz="2400" dirty="0"/>
          </a:p>
          <a:p>
            <a:pPr marL="285750" indent="-285750">
              <a:buFont typeface="Wingdings" charset="2"/>
              <a:buChar char="Ø"/>
            </a:pPr>
            <a:r>
              <a:rPr lang="en-US" sz="2400" dirty="0"/>
              <a:t>Report  the  events  of  the  council  meeting  to  your  club.</a:t>
            </a:r>
          </a:p>
          <a:p>
            <a:endParaRPr lang="en-US" sz="2400" dirty="0"/>
          </a:p>
          <a:p>
            <a:pPr marL="285750" indent="-285750">
              <a:buFont typeface="Wingdings" charset="2"/>
              <a:buChar char="Ø"/>
            </a:pPr>
            <a:r>
              <a:rPr lang="en-US" sz="2400" dirty="0"/>
              <a:t>See  that  all  reports  are  completed  by  due  dates.</a:t>
            </a:r>
          </a:p>
          <a:p>
            <a:endParaRPr lang="en-US" sz="2400" dirty="0"/>
          </a:p>
          <a:p>
            <a:pPr marL="285750" indent="-285750">
              <a:buFont typeface="Wingdings" charset="2"/>
              <a:buChar char="Ø"/>
            </a:pPr>
            <a:r>
              <a:rPr lang="en-US" sz="2400" dirty="0"/>
              <a:t>Keep a procedure book to pass to successor.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128" y="413696"/>
            <a:ext cx="2461436" cy="1534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24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1000"/>
                                        <p:tgtEl>
                                          <p:spTgt spid="4">
                                            <p:txEl>
                                              <p:pRg st="6" end="6"/>
                                            </p:txEl>
                                          </p:spTgt>
                                        </p:tgtEl>
                                      </p:cBhvr>
                                    </p:animEffect>
                                    <p:anim calcmode="lin" valueType="num">
                                      <p:cBhvr>
                                        <p:cTn id="1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1000"/>
                                        <p:tgtEl>
                                          <p:spTgt spid="4">
                                            <p:txEl>
                                              <p:pRg st="8" end="8"/>
                                            </p:txEl>
                                          </p:spTgt>
                                        </p:tgtEl>
                                      </p:cBhvr>
                                    </p:animEffect>
                                    <p:anim calcmode="lin" valueType="num">
                                      <p:cBhvr>
                                        <p:cTn id="2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fade">
                                      <p:cBhvr>
                                        <p:cTn id="31" dur="1000"/>
                                        <p:tgtEl>
                                          <p:spTgt spid="4">
                                            <p:txEl>
                                              <p:pRg st="10" end="10"/>
                                            </p:txEl>
                                          </p:spTgt>
                                        </p:tgtEl>
                                      </p:cBhvr>
                                    </p:animEffect>
                                    <p:anim calcmode="lin" valueType="num">
                                      <p:cBhvr>
                                        <p:cTn id="3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animEffect transition="in" filter="fade">
                                      <p:cBhvr>
                                        <p:cTn id="39" dur="1000"/>
                                        <p:tgtEl>
                                          <p:spTgt spid="4">
                                            <p:txEl>
                                              <p:pRg st="12" end="12"/>
                                            </p:txEl>
                                          </p:spTgt>
                                        </p:tgtEl>
                                      </p:cBhvr>
                                    </p:animEffect>
                                    <p:anim calcmode="lin" valueType="num">
                                      <p:cBhvr>
                                        <p:cTn id="4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12" end="1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599" y="394710"/>
            <a:ext cx="8336963" cy="5432257"/>
          </a:xfrm>
          <a:prstGeom prst="rect">
            <a:avLst/>
          </a:prstGeom>
        </p:spPr>
        <p:txBody>
          <a:bodyPr wrap="square">
            <a:spAutoFit/>
          </a:bodyPr>
          <a:lstStyle/>
          <a:p>
            <a:pPr algn="ctr"/>
            <a:endParaRPr lang="en-US" sz="2800" b="1" dirty="0"/>
          </a:p>
          <a:p>
            <a:r>
              <a:rPr lang="en-US" sz="2800" b="1" dirty="0"/>
              <a:t>               </a:t>
            </a:r>
          </a:p>
          <a:p>
            <a:r>
              <a:rPr lang="en-US" sz="2800" b="1" dirty="0"/>
              <a:t>                  Your Role as County President</a:t>
            </a:r>
          </a:p>
          <a:p>
            <a:endParaRPr lang="en-US" sz="1100" b="1" dirty="0"/>
          </a:p>
          <a:p>
            <a:endParaRPr lang="en-US" b="1" dirty="0"/>
          </a:p>
          <a:p>
            <a:pPr marL="285750" indent="-285750">
              <a:buFont typeface="Wingdings" charset="2"/>
              <a:buChar char="Ø"/>
            </a:pPr>
            <a:r>
              <a:rPr lang="en-US" dirty="0"/>
              <a:t>Preside  at  all  meetings</a:t>
            </a:r>
          </a:p>
          <a:p>
            <a:endParaRPr lang="en-US" dirty="0"/>
          </a:p>
          <a:p>
            <a:pPr marL="285750" indent="-285750">
              <a:buFont typeface="Wingdings" charset="2"/>
              <a:buChar char="Ø"/>
            </a:pPr>
            <a:r>
              <a:rPr lang="en-US" dirty="0"/>
              <a:t>Represent the county at all  district and state  meetings, planning and training  or  send  someone  in  your  place. Cast votes that represent  your  county.</a:t>
            </a:r>
          </a:p>
          <a:p>
            <a:endParaRPr lang="en-US" dirty="0"/>
          </a:p>
          <a:p>
            <a:pPr marL="285750" indent="-285750">
              <a:buFont typeface="Wingdings" charset="2"/>
              <a:buChar char="Ø"/>
            </a:pPr>
            <a:r>
              <a:rPr lang="en-US" dirty="0"/>
              <a:t>Report  the  events  of  the  meetings back  to  your  county.</a:t>
            </a:r>
          </a:p>
          <a:p>
            <a:pPr marL="285750" indent="-285750">
              <a:buFont typeface="Wingdings" charset="2"/>
              <a:buChar char="Ø"/>
            </a:pPr>
            <a:endParaRPr lang="en-US" dirty="0"/>
          </a:p>
          <a:p>
            <a:pPr marL="285750" indent="-285750">
              <a:buFont typeface="Wingdings" charset="2"/>
              <a:buChar char="Ø"/>
            </a:pPr>
            <a:r>
              <a:rPr lang="en-US" dirty="0"/>
              <a:t>Serve as point of contact for the county and receive the eNews and make available to members without email, i.e. mail or distribution.</a:t>
            </a:r>
          </a:p>
          <a:p>
            <a:endParaRPr lang="en-US" dirty="0"/>
          </a:p>
          <a:p>
            <a:pPr marL="285750" indent="-285750">
              <a:buFont typeface="Wingdings" charset="2"/>
              <a:buChar char="Ø"/>
            </a:pPr>
            <a:r>
              <a:rPr lang="en-US" dirty="0"/>
              <a:t>See  that  all  reports  are  completed  by  due  dates.</a:t>
            </a:r>
          </a:p>
          <a:p>
            <a:endParaRPr lang="en-US" dirty="0"/>
          </a:p>
          <a:p>
            <a:pPr marL="285750" indent="-285750">
              <a:buFont typeface="Wingdings" charset="2"/>
              <a:buChar char="Ø"/>
            </a:pPr>
            <a:r>
              <a:rPr lang="en-US" dirty="0"/>
              <a:t>Keep a procedure book to pass to successor.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128" y="549426"/>
            <a:ext cx="2461436" cy="1534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06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599" y="200810"/>
            <a:ext cx="8336963" cy="5663090"/>
          </a:xfrm>
          <a:prstGeom prst="rect">
            <a:avLst/>
          </a:prstGeom>
        </p:spPr>
        <p:txBody>
          <a:bodyPr wrap="square">
            <a:spAutoFit/>
          </a:bodyPr>
          <a:lstStyle/>
          <a:p>
            <a:endParaRPr lang="en-US" sz="2800" b="1" dirty="0"/>
          </a:p>
          <a:p>
            <a:r>
              <a:rPr lang="en-US" sz="2800" b="1" dirty="0"/>
              <a:t>                  Your Role as District President</a:t>
            </a:r>
          </a:p>
          <a:p>
            <a:r>
              <a:rPr lang="en-US" sz="1100" b="1" dirty="0"/>
              <a:t>			         </a:t>
            </a:r>
            <a:r>
              <a:rPr lang="en-US" b="1" dirty="0"/>
              <a:t> NCECA Vice President</a:t>
            </a:r>
            <a:r>
              <a:rPr lang="en-US" sz="1100" b="1" dirty="0"/>
              <a:t>	</a:t>
            </a:r>
          </a:p>
          <a:p>
            <a:endParaRPr lang="en-US" b="1" dirty="0"/>
          </a:p>
          <a:p>
            <a:pPr marL="285750" indent="-285750">
              <a:buFont typeface="Wingdings" charset="2"/>
              <a:buChar char="Ø"/>
            </a:pPr>
            <a:r>
              <a:rPr lang="en-US" dirty="0"/>
              <a:t>Preside  at  all  meetings of the district and when assigned at State Conference</a:t>
            </a:r>
          </a:p>
          <a:p>
            <a:endParaRPr lang="en-US" dirty="0"/>
          </a:p>
          <a:p>
            <a:pPr marL="285750" indent="-285750">
              <a:buFont typeface="Wingdings" charset="2"/>
              <a:buChar char="Ø"/>
            </a:pPr>
            <a:r>
              <a:rPr lang="en-US" dirty="0"/>
              <a:t>Represent the district at all  district and state  meetings, planning and training. Cast votes that represent  your  district.</a:t>
            </a:r>
          </a:p>
          <a:p>
            <a:endParaRPr lang="en-US" dirty="0"/>
          </a:p>
          <a:p>
            <a:pPr marL="285750" indent="-285750">
              <a:buFont typeface="Wingdings" charset="2"/>
              <a:buChar char="Ø"/>
            </a:pPr>
            <a:r>
              <a:rPr lang="en-US" dirty="0"/>
              <a:t>Report  the  events  of  the  meetings back  to  your  district.</a:t>
            </a:r>
          </a:p>
          <a:p>
            <a:pPr marL="285750" indent="-285750">
              <a:buFont typeface="Wingdings" charset="2"/>
              <a:buChar char="Ø"/>
            </a:pPr>
            <a:endParaRPr lang="en-US" dirty="0"/>
          </a:p>
          <a:p>
            <a:pPr marL="285750" indent="-285750">
              <a:buFont typeface="Wingdings" charset="2"/>
              <a:buChar char="Ø"/>
            </a:pPr>
            <a:r>
              <a:rPr lang="en-US" dirty="0"/>
              <a:t>Serve as bilateral communication between the State Leadership Team and the counties in your district.</a:t>
            </a:r>
          </a:p>
          <a:p>
            <a:endParaRPr lang="en-US" dirty="0"/>
          </a:p>
          <a:p>
            <a:pPr marL="285750" indent="-285750">
              <a:buFont typeface="Wingdings" charset="2"/>
              <a:buChar char="Ø"/>
            </a:pPr>
            <a:r>
              <a:rPr lang="en-US" dirty="0"/>
              <a:t>Report activities of your counties at State Leadership Team meetings.</a:t>
            </a:r>
          </a:p>
          <a:p>
            <a:pPr marL="285750" indent="-285750">
              <a:buFont typeface="Wingdings" charset="2"/>
              <a:buChar char="Ø"/>
            </a:pPr>
            <a:endParaRPr lang="en-US" dirty="0"/>
          </a:p>
          <a:p>
            <a:pPr marL="285750" indent="-285750">
              <a:buFont typeface="Wingdings" charset="2"/>
              <a:buChar char="Ø"/>
            </a:pPr>
            <a:r>
              <a:rPr lang="en-US" dirty="0"/>
              <a:t>Participate in the planning of District Day.</a:t>
            </a:r>
          </a:p>
          <a:p>
            <a:endParaRPr lang="en-US" dirty="0"/>
          </a:p>
          <a:p>
            <a:pPr marL="285750" indent="-285750">
              <a:buFont typeface="Wingdings" charset="2"/>
              <a:buChar char="Ø"/>
            </a:pPr>
            <a:r>
              <a:rPr lang="en-US" dirty="0"/>
              <a:t>Keep a procedure book to pass to successor.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962" y="200810"/>
            <a:ext cx="2181602" cy="1360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08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235" y="310240"/>
            <a:ext cx="8327269" cy="6209392"/>
          </a:xfrm>
          <a:prstGeom prst="rect">
            <a:avLst/>
          </a:prstGeom>
        </p:spPr>
        <p:txBody>
          <a:bodyPr wrap="square">
            <a:spAutoFit/>
          </a:bodyPr>
          <a:lstStyle/>
          <a:p>
            <a:r>
              <a:rPr lang="en-US" sz="2400" b="1" dirty="0"/>
              <a:t>SUGGESTED  MEETING  AGENDA</a:t>
            </a:r>
          </a:p>
          <a:p>
            <a:endParaRPr lang="en-US" sz="2400" dirty="0"/>
          </a:p>
          <a:p>
            <a:pPr>
              <a:lnSpc>
                <a:spcPct val="150000"/>
              </a:lnSpc>
            </a:pPr>
            <a:r>
              <a:rPr lang="en-US" dirty="0"/>
              <a:t>1.  	Call  to  order</a:t>
            </a:r>
          </a:p>
          <a:p>
            <a:pPr>
              <a:lnSpc>
                <a:spcPct val="150000"/>
              </a:lnSpc>
            </a:pPr>
            <a:r>
              <a:rPr lang="en-US" dirty="0"/>
              <a:t>2.       	Opening ceremony: Pledge of Allegiance, Thought for the Day, etc. </a:t>
            </a:r>
          </a:p>
          <a:p>
            <a:pPr>
              <a:lnSpc>
                <a:spcPct val="150000"/>
              </a:lnSpc>
            </a:pPr>
            <a:r>
              <a:rPr lang="en-US" dirty="0"/>
              <a:t>3.  	Roll  call  and  minutes</a:t>
            </a:r>
          </a:p>
          <a:p>
            <a:pPr>
              <a:lnSpc>
                <a:spcPct val="150000"/>
              </a:lnSpc>
            </a:pPr>
            <a:r>
              <a:rPr lang="en-US" dirty="0"/>
              <a:t>4.  	Approval of  minutes.  Ask for additions or corrections.  Approve as read or 	corrected, no motion is necessary	</a:t>
            </a:r>
          </a:p>
          <a:p>
            <a:pPr>
              <a:lnSpc>
                <a:spcPct val="150000"/>
              </a:lnSpc>
            </a:pPr>
            <a:r>
              <a:rPr lang="en-US" dirty="0"/>
              <a:t>5.  	Treasurer’s  report.  File  for  audit, no approval needed for reports</a:t>
            </a:r>
          </a:p>
          <a:p>
            <a:pPr>
              <a:lnSpc>
                <a:spcPct val="150000"/>
              </a:lnSpc>
            </a:pPr>
            <a:r>
              <a:rPr lang="en-US" dirty="0"/>
              <a:t>6.  	Committee  reports</a:t>
            </a:r>
          </a:p>
          <a:p>
            <a:pPr>
              <a:lnSpc>
                <a:spcPct val="150000"/>
              </a:lnSpc>
            </a:pPr>
            <a:r>
              <a:rPr lang="en-US" dirty="0"/>
              <a:t>7.  	Old  or  unfinished  business</a:t>
            </a:r>
          </a:p>
          <a:p>
            <a:pPr>
              <a:lnSpc>
                <a:spcPct val="150000"/>
              </a:lnSpc>
            </a:pPr>
            <a:r>
              <a:rPr lang="en-US" dirty="0"/>
              <a:t>8.  	New  business</a:t>
            </a:r>
          </a:p>
          <a:p>
            <a:pPr>
              <a:lnSpc>
                <a:spcPct val="150000"/>
              </a:lnSpc>
            </a:pPr>
            <a:r>
              <a:rPr lang="en-US" dirty="0"/>
              <a:t>9.	Report from County/District/State Council</a:t>
            </a:r>
          </a:p>
          <a:p>
            <a:pPr>
              <a:lnSpc>
                <a:spcPct val="150000"/>
              </a:lnSpc>
            </a:pPr>
            <a:r>
              <a:rPr lang="en-US" dirty="0"/>
              <a:t>10.  	Appoint  any  committees  that  are  needed</a:t>
            </a:r>
          </a:p>
          <a:p>
            <a:pPr>
              <a:lnSpc>
                <a:spcPct val="150000"/>
              </a:lnSpc>
            </a:pPr>
            <a:r>
              <a:rPr lang="en-US" dirty="0"/>
              <a:t>11. 	Program  </a:t>
            </a:r>
          </a:p>
          <a:p>
            <a:pPr>
              <a:lnSpc>
                <a:spcPct val="150000"/>
              </a:lnSpc>
            </a:pPr>
            <a:r>
              <a:rPr lang="en-US" dirty="0"/>
              <a:t>12. 	Adjournment</a:t>
            </a:r>
          </a:p>
        </p:txBody>
      </p:sp>
    </p:spTree>
    <p:extLst>
      <p:ext uri="{BB962C8B-B14F-4D97-AF65-F5344CB8AC3E}">
        <p14:creationId xmlns:p14="http://schemas.microsoft.com/office/powerpoint/2010/main" val="114187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982" y="196436"/>
            <a:ext cx="8552052" cy="6375080"/>
          </a:xfrm>
          <a:prstGeom prst="rect">
            <a:avLst/>
          </a:prstGeom>
        </p:spPr>
        <p:txBody>
          <a:bodyPr wrap="square">
            <a:spAutoFit/>
          </a:bodyPr>
          <a:lstStyle/>
          <a:p>
            <a:r>
              <a:rPr lang="en-US" sz="2400" b="1" dirty="0"/>
              <a:t>HANDLING  A  MOTION</a:t>
            </a:r>
          </a:p>
          <a:p>
            <a:endParaRPr lang="en-US" sz="800" dirty="0"/>
          </a:p>
          <a:p>
            <a:pPr algn="dist">
              <a:lnSpc>
                <a:spcPct val="120000"/>
              </a:lnSpc>
            </a:pPr>
            <a:r>
              <a:rPr lang="en-US" dirty="0"/>
              <a:t>1. </a:t>
            </a:r>
            <a:r>
              <a:rPr lang="en-US" sz="1600" dirty="0"/>
              <a:t>You  should  ask  for  a  motion  by  asking  “Is  there  a  motion?”</a:t>
            </a:r>
          </a:p>
          <a:p>
            <a:pPr algn="just">
              <a:lnSpc>
                <a:spcPct val="120000"/>
              </a:lnSpc>
            </a:pPr>
            <a:endParaRPr lang="en-US" sz="800" dirty="0"/>
          </a:p>
          <a:p>
            <a:pPr algn="just">
              <a:lnSpc>
                <a:spcPct val="120000"/>
              </a:lnSpc>
            </a:pPr>
            <a:r>
              <a:rPr lang="en-US" sz="1600" dirty="0"/>
              <a:t>2. Before  speaking,  a  member  should  “obtain  the  floor’  or  permission  to  speak. and  then  state  the  motion  by  saying,  “I  move  that . . .” NOT “I make a motion”.</a:t>
            </a:r>
          </a:p>
          <a:p>
            <a:pPr>
              <a:lnSpc>
                <a:spcPct val="120000"/>
              </a:lnSpc>
            </a:pPr>
            <a:endParaRPr lang="en-US" sz="800" dirty="0"/>
          </a:p>
          <a:p>
            <a:pPr>
              <a:lnSpc>
                <a:spcPct val="120000"/>
              </a:lnSpc>
            </a:pPr>
            <a:r>
              <a:rPr lang="en-US" sz="1600" dirty="0"/>
              <a:t>3.  Ask  for  a  second  to  the  motion.  A second person approves the motion by saying “I second that motion” before the motion can be discussed.</a:t>
            </a:r>
          </a:p>
          <a:p>
            <a:pPr>
              <a:lnSpc>
                <a:spcPct val="120000"/>
              </a:lnSpc>
            </a:pPr>
            <a:endParaRPr lang="en-US" sz="800" dirty="0"/>
          </a:p>
          <a:p>
            <a:pPr>
              <a:lnSpc>
                <a:spcPct val="120000"/>
              </a:lnSpc>
            </a:pPr>
            <a:r>
              <a:rPr lang="en-US" sz="1600" dirty="0"/>
              <a:t>4.  Restate  the  motion  so  that  all  members  will  know  what  it  is.</a:t>
            </a:r>
          </a:p>
          <a:p>
            <a:pPr>
              <a:lnSpc>
                <a:spcPct val="120000"/>
              </a:lnSpc>
            </a:pPr>
            <a:endParaRPr lang="en-US" sz="800" dirty="0"/>
          </a:p>
          <a:p>
            <a:pPr>
              <a:lnSpc>
                <a:spcPct val="120000"/>
              </a:lnSpc>
            </a:pPr>
            <a:r>
              <a:rPr lang="en-US" sz="1600" dirty="0"/>
              <a:t>5.  Ask  for  discussion.</a:t>
            </a:r>
          </a:p>
          <a:p>
            <a:pPr>
              <a:lnSpc>
                <a:spcPct val="120000"/>
              </a:lnSpc>
            </a:pPr>
            <a:endParaRPr lang="en-US" sz="800" dirty="0"/>
          </a:p>
          <a:p>
            <a:pPr>
              <a:lnSpc>
                <a:spcPct val="120000"/>
              </a:lnSpc>
            </a:pPr>
            <a:r>
              <a:rPr lang="en-US" sz="1600" dirty="0"/>
              <a:t>6.  After  reasonable  discussion  say,  “Are  you  ready  for  the  question?”,  which  means</a:t>
            </a:r>
          </a:p>
          <a:p>
            <a:pPr>
              <a:lnSpc>
                <a:spcPct val="120000"/>
              </a:lnSpc>
            </a:pPr>
            <a:r>
              <a:rPr lang="en-US" sz="1600" dirty="0"/>
              <a:t>the  group  is  ready  to  vote  on  the  motion.</a:t>
            </a:r>
          </a:p>
          <a:p>
            <a:pPr>
              <a:lnSpc>
                <a:spcPct val="120000"/>
              </a:lnSpc>
            </a:pPr>
            <a:endParaRPr lang="en-US" sz="800" dirty="0"/>
          </a:p>
          <a:p>
            <a:pPr>
              <a:lnSpc>
                <a:spcPct val="120000"/>
              </a:lnSpc>
            </a:pPr>
            <a:r>
              <a:rPr lang="en-US" sz="1600" dirty="0"/>
              <a:t>7.  Restate  the  motion  and  call  for  the  vote.  Voting  method  can  be  verbal,  raise  of</a:t>
            </a:r>
          </a:p>
          <a:p>
            <a:pPr>
              <a:lnSpc>
                <a:spcPct val="120000"/>
              </a:lnSpc>
            </a:pPr>
            <a:r>
              <a:rPr lang="en-US" sz="1600" dirty="0"/>
              <a:t>hand,  by  ballot,  by  roll  (vote  recorded)  or  by  standing.</a:t>
            </a:r>
          </a:p>
          <a:p>
            <a:pPr>
              <a:lnSpc>
                <a:spcPct val="120000"/>
              </a:lnSpc>
            </a:pPr>
            <a:endParaRPr lang="en-US" sz="800" dirty="0"/>
          </a:p>
          <a:p>
            <a:pPr>
              <a:lnSpc>
                <a:spcPct val="120000"/>
              </a:lnSpc>
            </a:pPr>
            <a:r>
              <a:rPr lang="en-US" sz="1600" dirty="0"/>
              <a:t>8.  State  the  results  of  the  vote,  either  “motion  carried”  or  “motion  lost”. Use of the gavel:</a:t>
            </a:r>
          </a:p>
          <a:p>
            <a:pPr lvl="2">
              <a:lnSpc>
                <a:spcPct val="120000"/>
              </a:lnSpc>
            </a:pPr>
            <a:r>
              <a:rPr lang="en-US" sz="1600" dirty="0"/>
              <a:t>One tap – members are to be seated and signifies the passing/failing of a motion.</a:t>
            </a:r>
          </a:p>
          <a:p>
            <a:pPr lvl="2">
              <a:lnSpc>
                <a:spcPct val="120000"/>
              </a:lnSpc>
            </a:pPr>
            <a:r>
              <a:rPr lang="en-US" sz="1600" dirty="0"/>
              <a:t>Two taps – calls the meeting to order. </a:t>
            </a:r>
          </a:p>
          <a:p>
            <a:pPr lvl="2">
              <a:lnSpc>
                <a:spcPct val="120000"/>
              </a:lnSpc>
            </a:pPr>
            <a:r>
              <a:rPr lang="en-US" sz="1600" dirty="0"/>
              <a:t>Three taps – members are to rise. </a:t>
            </a:r>
          </a:p>
          <a:p>
            <a:pPr>
              <a:lnSpc>
                <a:spcPct val="120000"/>
              </a:lnSpc>
            </a:pPr>
            <a:r>
              <a:rPr lang="en-US" sz="1600" dirty="0"/>
              <a:t> </a:t>
            </a:r>
          </a:p>
        </p:txBody>
      </p:sp>
    </p:spTree>
    <p:extLst>
      <p:ext uri="{BB962C8B-B14F-4D97-AF65-F5344CB8AC3E}">
        <p14:creationId xmlns:p14="http://schemas.microsoft.com/office/powerpoint/2010/main" val="221290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213" y="213290"/>
            <a:ext cx="8511457" cy="6463309"/>
          </a:xfrm>
          <a:prstGeom prst="rect">
            <a:avLst/>
          </a:prstGeom>
        </p:spPr>
        <p:txBody>
          <a:bodyPr wrap="square">
            <a:spAutoFit/>
          </a:bodyPr>
          <a:lstStyle/>
          <a:p>
            <a:r>
              <a:rPr lang="en-US" sz="3600" b="1" dirty="0"/>
              <a:t>      Your Role as Vice President</a:t>
            </a:r>
          </a:p>
          <a:p>
            <a:endParaRPr lang="en-US" dirty="0"/>
          </a:p>
          <a:p>
            <a:pPr marL="285750" indent="-285750">
              <a:buFont typeface="Wingdings" charset="2"/>
              <a:buChar char="Ø"/>
            </a:pPr>
            <a:r>
              <a:rPr lang="en-US" dirty="0"/>
              <a:t>Preside  in  the  absence  of  the  president.</a:t>
            </a:r>
          </a:p>
          <a:p>
            <a:pPr marL="285750" indent="-285750">
              <a:buFont typeface="Wingdings" charset="2"/>
              <a:buChar char="Ø"/>
            </a:pPr>
            <a:r>
              <a:rPr lang="en-US" dirty="0"/>
              <a:t>Be  of  assistance  to  the  president.</a:t>
            </a:r>
          </a:p>
          <a:p>
            <a:pPr marL="285750" indent="-285750">
              <a:buFont typeface="Wingdings" charset="2"/>
              <a:buChar char="Ø"/>
            </a:pPr>
            <a:r>
              <a:rPr lang="en-US" dirty="0"/>
              <a:t>Attend all required meetings.</a:t>
            </a:r>
          </a:p>
          <a:p>
            <a:pPr marL="285750" indent="-285750">
              <a:buFont typeface="Wingdings" charset="2"/>
              <a:buChar char="Ø"/>
            </a:pPr>
            <a:r>
              <a:rPr lang="en-US" dirty="0"/>
              <a:t>Keep a procedural book to pass to successor.</a:t>
            </a:r>
          </a:p>
          <a:p>
            <a:r>
              <a:rPr lang="en-US" b="1" dirty="0"/>
              <a:t> </a:t>
            </a:r>
            <a:endParaRPr lang="en-US" dirty="0"/>
          </a:p>
          <a:p>
            <a:r>
              <a:rPr lang="en-US" sz="3600" b="1" dirty="0"/>
              <a:t> 		Your Role as Secretary</a:t>
            </a:r>
            <a:r>
              <a:rPr lang="en-US" dirty="0"/>
              <a:t> </a:t>
            </a:r>
          </a:p>
          <a:p>
            <a:pPr marL="2114550" lvl="4" indent="-285750">
              <a:buFont typeface="Wingdings" charset="2"/>
              <a:buChar char="Ø"/>
            </a:pPr>
            <a:r>
              <a:rPr lang="en-US" dirty="0"/>
              <a:t>Be  a  good  listener.</a:t>
            </a:r>
          </a:p>
          <a:p>
            <a:pPr marL="2114550" lvl="4" indent="-285750">
              <a:buFont typeface="Wingdings" charset="2"/>
              <a:buChar char="Ø"/>
            </a:pPr>
            <a:r>
              <a:rPr lang="en-US" dirty="0"/>
              <a:t>Keep  an  update  membership  roll  and  check  attendance  at  each  meeting.</a:t>
            </a:r>
          </a:p>
          <a:p>
            <a:pPr marL="2114550" lvl="4" indent="-285750">
              <a:buFont typeface="Wingdings" charset="2"/>
              <a:buChar char="Ø"/>
            </a:pPr>
            <a:r>
              <a:rPr lang="en-US" dirty="0"/>
              <a:t>Keep  a </a:t>
            </a:r>
            <a:r>
              <a:rPr lang="en-US" b="1" dirty="0"/>
              <a:t>permanent</a:t>
            </a:r>
            <a:r>
              <a:rPr lang="en-US" dirty="0"/>
              <a:t> record book of accurate and legible minutes  of  each  meeting and a motions log of the decisions made.</a:t>
            </a:r>
          </a:p>
          <a:p>
            <a:pPr marL="285750" indent="-285750">
              <a:buFont typeface="Wingdings" charset="2"/>
              <a:buChar char="Ø"/>
            </a:pPr>
            <a:r>
              <a:rPr lang="en-US" dirty="0"/>
              <a:t>Minutes are the actual report of the proceedings and decisions made at the meeting . . . not what was served or conversations.</a:t>
            </a:r>
          </a:p>
          <a:p>
            <a:pPr marL="285750" indent="-285750">
              <a:buFont typeface="Wingdings" charset="2"/>
              <a:buChar char="Ø"/>
            </a:pPr>
            <a:r>
              <a:rPr lang="en-US" dirty="0"/>
              <a:t>Present  previous  meeting  minutes  at  each  meeting.</a:t>
            </a:r>
          </a:p>
          <a:p>
            <a:pPr marL="285750" indent="-285750">
              <a:buFont typeface="Wingdings" charset="2"/>
              <a:buChar char="Ø"/>
            </a:pPr>
            <a:r>
              <a:rPr lang="en-US" dirty="0"/>
              <a:t>Handle  correspondence  for  the  organization.</a:t>
            </a:r>
          </a:p>
          <a:p>
            <a:pPr marL="285750" indent="-285750">
              <a:buFont typeface="Wingdings" charset="2"/>
              <a:buChar char="Ø"/>
            </a:pPr>
            <a:r>
              <a:rPr lang="en-US" dirty="0"/>
              <a:t>Some clubs have the secretary keep a monthly record of member activity for preparation of Yearly Report.</a:t>
            </a:r>
          </a:p>
          <a:p>
            <a:pPr marL="285750" indent="-285750">
              <a:buFont typeface="Wingdings" charset="2"/>
              <a:buChar char="Ø"/>
            </a:pPr>
            <a:r>
              <a:rPr lang="en-US" dirty="0"/>
              <a:t>Notify  the  Extension  Office  of  any  changes  in  member  status  or  new  members.</a:t>
            </a:r>
          </a:p>
          <a:p>
            <a:pPr marL="285750" indent="-285750">
              <a:buFont typeface="Wingdings" charset="2"/>
              <a:buChar char="Ø"/>
            </a:pPr>
            <a:r>
              <a:rPr lang="en-US" dirty="0"/>
              <a:t>Keep a procedural book to pass to successor.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298" y="213290"/>
            <a:ext cx="2098265" cy="1308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624858" y="2046551"/>
            <a:ext cx="1636557" cy="2281959"/>
          </a:xfrm>
          <a:prstGeom prst="rect">
            <a:avLst/>
          </a:prstGeom>
        </p:spPr>
      </p:pic>
    </p:spTree>
    <p:extLst>
      <p:ext uri="{BB962C8B-B14F-4D97-AF65-F5344CB8AC3E}">
        <p14:creationId xmlns:p14="http://schemas.microsoft.com/office/powerpoint/2010/main" val="156064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397157">
            <a:off x="6424190" y="412323"/>
            <a:ext cx="2009714" cy="2702394"/>
          </a:xfrm>
          <a:prstGeom prst="rect">
            <a:avLst/>
          </a:prstGeom>
        </p:spPr>
      </p:pic>
      <p:sp>
        <p:nvSpPr>
          <p:cNvPr id="2" name="Rectangle 1"/>
          <p:cNvSpPr/>
          <p:nvPr/>
        </p:nvSpPr>
        <p:spPr>
          <a:xfrm>
            <a:off x="308396" y="358014"/>
            <a:ext cx="8435721" cy="6155532"/>
          </a:xfrm>
          <a:prstGeom prst="rect">
            <a:avLst/>
          </a:prstGeom>
        </p:spPr>
        <p:txBody>
          <a:bodyPr wrap="square">
            <a:spAutoFit/>
          </a:bodyPr>
          <a:lstStyle/>
          <a:p>
            <a:r>
              <a:rPr lang="en-US" sz="2800" b="1" dirty="0"/>
              <a:t>TREA$URER$</a:t>
            </a:r>
            <a:endParaRPr lang="en-US" sz="2800" dirty="0"/>
          </a:p>
          <a:p>
            <a:r>
              <a:rPr lang="en-US" b="1" dirty="0"/>
              <a:t> </a:t>
            </a:r>
            <a:r>
              <a:rPr lang="en-US" dirty="0"/>
              <a:t>The Treasurer’s job is not like other positions in ECA. The job of the Treasurer is different for each level of service.</a:t>
            </a:r>
          </a:p>
          <a:p>
            <a:r>
              <a:rPr lang="en-US" dirty="0"/>
              <a:t> </a:t>
            </a:r>
          </a:p>
          <a:p>
            <a:r>
              <a:rPr lang="en-US" dirty="0"/>
              <a:t> </a:t>
            </a:r>
          </a:p>
          <a:p>
            <a:r>
              <a:rPr lang="en-US" sz="2400" b="1" dirty="0"/>
              <a:t>Your Role as Club TREA$URER</a:t>
            </a:r>
            <a:endParaRPr lang="en-US" sz="2400" dirty="0"/>
          </a:p>
          <a:p>
            <a:pPr marL="285750" indent="-285750">
              <a:buFont typeface="Wingdings" charset="2"/>
              <a:buChar char="Ø"/>
            </a:pPr>
            <a:r>
              <a:rPr lang="en-US" b="1" dirty="0"/>
              <a:t> </a:t>
            </a:r>
            <a:r>
              <a:rPr lang="en-US" dirty="0"/>
              <a:t>Be  trustworthy.</a:t>
            </a:r>
          </a:p>
          <a:p>
            <a:pPr marL="285750" indent="-285750">
              <a:buFont typeface="Wingdings" charset="2"/>
              <a:buChar char="Ø"/>
            </a:pPr>
            <a:r>
              <a:rPr lang="en-US" dirty="0"/>
              <a:t>Collect  all monies and deposit into bank  account  promptly .</a:t>
            </a:r>
          </a:p>
          <a:p>
            <a:pPr marL="285750" indent="-285750">
              <a:buFont typeface="Wingdings" charset="2"/>
              <a:buChar char="Ø"/>
            </a:pPr>
            <a:r>
              <a:rPr lang="en-US" dirty="0"/>
              <a:t>Write checks as needed, using the Expense Reimbursement (Appendix C) signed by the President.</a:t>
            </a:r>
          </a:p>
          <a:p>
            <a:pPr marL="285750" indent="-285750">
              <a:buFont typeface="Wingdings" charset="2"/>
              <a:buChar char="Ø"/>
            </a:pPr>
            <a:r>
              <a:rPr lang="en-US" dirty="0"/>
              <a:t>Work with a committee to present a budget for the year.</a:t>
            </a:r>
          </a:p>
          <a:p>
            <a:pPr marL="285750" indent="-285750">
              <a:buFont typeface="Wingdings" charset="2"/>
              <a:buChar char="Ø"/>
            </a:pPr>
            <a:r>
              <a:rPr lang="en-US" dirty="0"/>
              <a:t>In October, collect dues send to the county treasurer as soon as you collect them along with a list of members including their addresses, phone numbers and email addresses or use Membership Application (Appendix A).  Any change of address or death of a member should be reported to the county treasurer as soon as possible.</a:t>
            </a:r>
          </a:p>
          <a:p>
            <a:pPr marL="285750" indent="-285750">
              <a:buFont typeface="Wingdings" charset="2"/>
              <a:buChar char="Ø"/>
            </a:pPr>
            <a:r>
              <a:rPr lang="en-US" dirty="0"/>
              <a:t>Send a list of members (with email addresses) wishing to receive the Tar Heel eNews to County Treasurer.</a:t>
            </a:r>
          </a:p>
          <a:p>
            <a:pPr marL="285750" indent="-285750">
              <a:buFont typeface="Wingdings" charset="2"/>
              <a:buChar char="Ø"/>
            </a:pPr>
            <a:r>
              <a:rPr lang="en-US" dirty="0"/>
              <a:t>Any Pennies for Friendship collected is sent to county treasurer in June and December. </a:t>
            </a:r>
          </a:p>
          <a:p>
            <a:pPr marL="285750" indent="-285750">
              <a:buFont typeface="Wingdings" charset="2"/>
              <a:buChar char="Ø"/>
            </a:pPr>
            <a:r>
              <a:rPr lang="en-US" dirty="0"/>
              <a:t>Keep  accurate  financial  records and give  a  report  of  all  accounts  at  each  meeting</a:t>
            </a:r>
          </a:p>
          <a:p>
            <a:pPr marL="285750" indent="-285750">
              <a:buFont typeface="Wingdings" charset="2"/>
              <a:buChar char="Ø"/>
            </a:pPr>
            <a:r>
              <a:rPr lang="en-US" dirty="0"/>
              <a:t>Keep a procedural book to pass to successor.</a:t>
            </a:r>
          </a:p>
          <a:p>
            <a:r>
              <a:rPr lang="en-US" dirty="0"/>
              <a:t> </a:t>
            </a:r>
          </a:p>
        </p:txBody>
      </p:sp>
      <p:pic>
        <p:nvPicPr>
          <p:cNvPr id="4" name="Picture 3"/>
          <p:cNvPicPr>
            <a:picLocks noChangeAspect="1"/>
          </p:cNvPicPr>
          <p:nvPr/>
        </p:nvPicPr>
        <p:blipFill>
          <a:blip r:embed="rId3"/>
          <a:stretch>
            <a:fillRect/>
          </a:stretch>
        </p:blipFill>
        <p:spPr>
          <a:xfrm rot="16200000">
            <a:off x="5132586" y="857274"/>
            <a:ext cx="1248031" cy="2206828"/>
          </a:xfrm>
          <a:prstGeom prst="rect">
            <a:avLst/>
          </a:prstGeom>
        </p:spPr>
      </p:pic>
    </p:spTree>
    <p:extLst>
      <p:ext uri="{BB962C8B-B14F-4D97-AF65-F5344CB8AC3E}">
        <p14:creationId xmlns:p14="http://schemas.microsoft.com/office/powerpoint/2010/main" val="178890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8637961">
            <a:off x="5261248" y="168754"/>
            <a:ext cx="1258827" cy="2225919"/>
          </a:xfrm>
          <a:prstGeom prst="rect">
            <a:avLst/>
          </a:prstGeom>
        </p:spPr>
      </p:pic>
      <p:sp>
        <p:nvSpPr>
          <p:cNvPr id="3" name="Rectangle 2"/>
          <p:cNvSpPr/>
          <p:nvPr/>
        </p:nvSpPr>
        <p:spPr>
          <a:xfrm>
            <a:off x="416007" y="417208"/>
            <a:ext cx="4673074" cy="461665"/>
          </a:xfrm>
          <a:prstGeom prst="rect">
            <a:avLst/>
          </a:prstGeom>
        </p:spPr>
        <p:txBody>
          <a:bodyPr wrap="none">
            <a:spAutoFit/>
          </a:bodyPr>
          <a:lstStyle/>
          <a:p>
            <a:r>
              <a:rPr lang="en-US" sz="2400" b="1" dirty="0"/>
              <a:t>Your Role as County TREA$URER</a:t>
            </a:r>
            <a:endParaRPr lang="en-US" sz="2400" dirty="0"/>
          </a:p>
        </p:txBody>
      </p:sp>
      <p:pic>
        <p:nvPicPr>
          <p:cNvPr id="4" name="Picture 3"/>
          <p:cNvPicPr>
            <a:picLocks noChangeAspect="1"/>
          </p:cNvPicPr>
          <p:nvPr/>
        </p:nvPicPr>
        <p:blipFill>
          <a:blip r:embed="rId3"/>
          <a:stretch>
            <a:fillRect/>
          </a:stretch>
        </p:blipFill>
        <p:spPr>
          <a:xfrm rot="1429018">
            <a:off x="5948880" y="-20224"/>
            <a:ext cx="2599944" cy="3496056"/>
          </a:xfrm>
          <a:prstGeom prst="rect">
            <a:avLst/>
          </a:prstGeom>
        </p:spPr>
      </p:pic>
      <p:sp>
        <p:nvSpPr>
          <p:cNvPr id="5" name="Rectangle 4"/>
          <p:cNvSpPr/>
          <p:nvPr/>
        </p:nvSpPr>
        <p:spPr>
          <a:xfrm>
            <a:off x="593699" y="943814"/>
            <a:ext cx="8084915" cy="5632312"/>
          </a:xfrm>
          <a:prstGeom prst="rect">
            <a:avLst/>
          </a:prstGeom>
        </p:spPr>
        <p:txBody>
          <a:bodyPr wrap="square">
            <a:spAutoFit/>
          </a:bodyPr>
          <a:lstStyle/>
          <a:p>
            <a:pPr marL="285750" indent="-285750">
              <a:buFont typeface="Wingdings" charset="2"/>
              <a:buChar char="Ø"/>
            </a:pPr>
            <a:r>
              <a:rPr lang="en-US" dirty="0"/>
              <a:t>Be  trustworthy.</a:t>
            </a:r>
          </a:p>
          <a:p>
            <a:pPr marL="285750" indent="-285750">
              <a:buFont typeface="Wingdings" charset="2"/>
              <a:buChar char="Ø"/>
            </a:pPr>
            <a:r>
              <a:rPr lang="en-US" dirty="0"/>
              <a:t>Collect  all monies and deposit into bank  </a:t>
            </a:r>
          </a:p>
          <a:p>
            <a:r>
              <a:rPr lang="en-US" dirty="0"/>
              <a:t>     account  promptly.</a:t>
            </a:r>
          </a:p>
          <a:p>
            <a:pPr marL="285750" indent="-285750">
              <a:buFont typeface="Wingdings" charset="2"/>
              <a:buChar char="Ø"/>
            </a:pPr>
            <a:r>
              <a:rPr lang="en-US" dirty="0"/>
              <a:t>Write checks as needed, using the Expense Reimbursement </a:t>
            </a:r>
          </a:p>
          <a:p>
            <a:r>
              <a:rPr lang="en-US" dirty="0"/>
              <a:t>      (Appendix C) signed by the President. </a:t>
            </a:r>
          </a:p>
          <a:p>
            <a:pPr marL="285750" indent="-285750">
              <a:buFont typeface="Wingdings" charset="2"/>
              <a:buChar char="Ø"/>
            </a:pPr>
            <a:r>
              <a:rPr lang="en-US" dirty="0"/>
              <a:t>Work with a committee to present a budget for the year.</a:t>
            </a:r>
          </a:p>
          <a:p>
            <a:pPr marL="285750" indent="-285750">
              <a:buFont typeface="Wingdings" charset="2"/>
              <a:buChar char="Ø"/>
            </a:pPr>
            <a:r>
              <a:rPr lang="en-US" dirty="0"/>
              <a:t>In October, collect dues from clubs and send to NCECA Appointed Treasurer by December 1, using County Membership Dues Report Form (Appendix B) include the list of members including their addresses, phone numbers and email addresses or use Membership Application (Appendix A).  Any change of address or death of a member should be reported to the NCECA Appointed Treasurer as soon as possible.</a:t>
            </a:r>
          </a:p>
          <a:p>
            <a:pPr marL="285750" indent="-285750">
              <a:buFont typeface="Wingdings" charset="2"/>
              <a:buChar char="Ø"/>
            </a:pPr>
            <a:r>
              <a:rPr lang="en-US" dirty="0"/>
              <a:t>Send a list of members (with email addresses) wishing to receive the Tar Heel eNews to Geri Bushel at gbushel@ncsu.edu.</a:t>
            </a:r>
          </a:p>
          <a:p>
            <a:pPr marL="285750" indent="-285750">
              <a:buFont typeface="Wingdings" charset="2"/>
              <a:buChar char="Ø"/>
            </a:pPr>
            <a:r>
              <a:rPr lang="en-US" dirty="0"/>
              <a:t>The money collected for Pennies for Friendship is also sent to the State Appointed Treasurer each June and December. </a:t>
            </a:r>
          </a:p>
          <a:p>
            <a:pPr marL="285750" indent="-285750">
              <a:buFont typeface="Wingdings" charset="2"/>
              <a:buChar char="Ø"/>
            </a:pPr>
            <a:r>
              <a:rPr lang="en-US" dirty="0"/>
              <a:t>Keep  accurate  financial  records and give  a  report  of  all  accounts  at  each  meeting</a:t>
            </a:r>
          </a:p>
          <a:p>
            <a:pPr marL="285750" indent="-285750">
              <a:buFont typeface="Wingdings" charset="2"/>
              <a:buChar char="Ø"/>
            </a:pPr>
            <a:r>
              <a:rPr lang="en-US" dirty="0"/>
              <a:t>Have  treasury  books  audited  annually.</a:t>
            </a:r>
          </a:p>
          <a:p>
            <a:pPr marL="285750" indent="-285750">
              <a:buFont typeface="Wingdings" charset="2"/>
              <a:buChar char="Ø"/>
            </a:pPr>
            <a:r>
              <a:rPr lang="en-US" dirty="0"/>
              <a:t> Keep a procedural book to pass to successor.</a:t>
            </a:r>
          </a:p>
        </p:txBody>
      </p:sp>
    </p:spTree>
    <p:extLst>
      <p:ext uri="{BB962C8B-B14F-4D97-AF65-F5344CB8AC3E}">
        <p14:creationId xmlns:p14="http://schemas.microsoft.com/office/powerpoint/2010/main" val="171728167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Inkwell.thmx</Template>
  <TotalTime>7130</TotalTime>
  <Words>1649</Words>
  <Application>Microsoft Macintosh PowerPoint</Application>
  <PresentationFormat>On-screen Show (4:3)</PresentationFormat>
  <Paragraphs>192</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Goudy Old Style</vt:lpstr>
      <vt:lpstr>Impact</vt:lpstr>
      <vt:lpstr>Rockwell</vt:lpstr>
      <vt:lpstr>Wingdings</vt:lpstr>
      <vt:lpstr>Inkwell</vt:lpstr>
      <vt:lpstr>Congratulations!   You’ve been elected?  Now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Congratulations!   You’ve been elected?  Now What?</dc:title>
  <dc:creator>Wanda Denning</dc:creator>
  <cp:lastModifiedBy>Wanda Denning</cp:lastModifiedBy>
  <cp:revision>14</cp:revision>
  <dcterms:created xsi:type="dcterms:W3CDTF">2015-08-17T16:37:09Z</dcterms:created>
  <dcterms:modified xsi:type="dcterms:W3CDTF">2020-02-05T20:10:02Z</dcterms:modified>
</cp:coreProperties>
</file>