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77" r:id="rId3"/>
    <p:sldId id="258" r:id="rId4"/>
    <p:sldId id="293" r:id="rId5"/>
    <p:sldId id="294" r:id="rId6"/>
    <p:sldId id="295" r:id="rId7"/>
    <p:sldId id="296" r:id="rId8"/>
    <p:sldId id="297" r:id="rId9"/>
    <p:sldId id="298" r:id="rId10"/>
    <p:sldId id="259" r:id="rId11"/>
    <p:sldId id="278" r:id="rId12"/>
    <p:sldId id="285" r:id="rId13"/>
    <p:sldId id="261" r:id="rId14"/>
    <p:sldId id="262" r:id="rId15"/>
    <p:sldId id="279" r:id="rId16"/>
    <p:sldId id="264" r:id="rId17"/>
    <p:sldId id="265" r:id="rId18"/>
    <p:sldId id="280" r:id="rId19"/>
    <p:sldId id="286" r:id="rId20"/>
    <p:sldId id="287" r:id="rId21"/>
    <p:sldId id="288" r:id="rId22"/>
    <p:sldId id="282" r:id="rId23"/>
    <p:sldId id="270" r:id="rId24"/>
    <p:sldId id="271" r:id="rId25"/>
    <p:sldId id="292" r:id="rId26"/>
    <p:sldId id="284" r:id="rId27"/>
    <p:sldId id="291" r:id="rId28"/>
    <p:sldId id="272" r:id="rId29"/>
    <p:sldId id="275" r:id="rId30"/>
    <p:sldId id="269" r:id="rId31"/>
    <p:sldId id="276" r:id="rId32"/>
    <p:sldId id="28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87710"/>
    <a:srgbClr val="FF24A8"/>
    <a:srgbClr val="0000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52664" autoAdjust="0"/>
  </p:normalViewPr>
  <p:slideViewPr>
    <p:cSldViewPr snapToGrid="0" snapToObjects="1">
      <p:cViewPr varScale="1">
        <p:scale>
          <a:sx n="66" d="100"/>
          <a:sy n="66" d="100"/>
        </p:scale>
        <p:origin x="3408" y="192"/>
      </p:cViewPr>
      <p:guideLst>
        <p:guide orient="horz" pos="2160"/>
        <p:guide pos="2880"/>
      </p:guideLst>
    </p:cSldViewPr>
  </p:slideViewPr>
  <p:outlineViewPr>
    <p:cViewPr>
      <p:scale>
        <a:sx n="33" d="100"/>
        <a:sy n="33" d="100"/>
      </p:scale>
      <p:origin x="0" y="5736"/>
    </p:cViewPr>
  </p:outlineViewPr>
  <p:notesTextViewPr>
    <p:cViewPr>
      <p:scale>
        <a:sx n="100" d="100"/>
        <a:sy n="100" d="100"/>
      </p:scale>
      <p:origin x="0" y="0"/>
    </p:cViewPr>
  </p:notesTextViewPr>
  <p:notesViewPr>
    <p:cSldViewPr snapToGrid="0" snapToObjects="1">
      <p:cViewPr varScale="1">
        <p:scale>
          <a:sx n="74" d="100"/>
          <a:sy n="74" d="100"/>
        </p:scale>
        <p:origin x="-460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747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F75D0-56B3-3F44-92DD-56E0B1292ADF}" type="datetimeFigureOut">
              <a:rPr lang="en-US" smtClean="0"/>
              <a:t>10/24/19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89714-E29C-334B-8172-BA307499D778}" type="slidenum">
              <a:rPr lang="en-US" smtClean="0"/>
              <a:t>‹#›</a:t>
            </a:fld>
            <a:endParaRPr lang="en-US"/>
          </a:p>
        </p:txBody>
      </p:sp>
    </p:spTree>
    <p:extLst>
      <p:ext uri="{BB962C8B-B14F-4D97-AF65-F5344CB8AC3E}">
        <p14:creationId xmlns:p14="http://schemas.microsoft.com/office/powerpoint/2010/main" val="4090376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89714-E29C-334B-8172-BA307499D778}" type="slidenum">
              <a:rPr lang="en-US" smtClean="0"/>
              <a:t>1</a:t>
            </a:fld>
            <a:endParaRPr lang="en-US" dirty="0"/>
          </a:p>
        </p:txBody>
      </p:sp>
    </p:spTree>
    <p:extLst>
      <p:ext uri="{BB962C8B-B14F-4D97-AF65-F5344CB8AC3E}">
        <p14:creationId xmlns:p14="http://schemas.microsoft.com/office/powerpoint/2010/main" val="340972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the Annual Report numbers.  ECA in about 72 counties.  Reports . . . . </a:t>
            </a:r>
          </a:p>
        </p:txBody>
      </p:sp>
      <p:sp>
        <p:nvSpPr>
          <p:cNvPr id="4" name="Slide Number Placeholder 3"/>
          <p:cNvSpPr>
            <a:spLocks noGrp="1"/>
          </p:cNvSpPr>
          <p:nvPr>
            <p:ph type="sldNum" sz="quarter" idx="10"/>
          </p:nvPr>
        </p:nvSpPr>
        <p:spPr/>
        <p:txBody>
          <a:bodyPr/>
          <a:lstStyle/>
          <a:p>
            <a:fld id="{BB989714-E29C-334B-8172-BA307499D778}" type="slidenum">
              <a:rPr lang="en-US" smtClean="0"/>
              <a:t>10</a:t>
            </a:fld>
            <a:endParaRPr lang="en-US" dirty="0"/>
          </a:p>
        </p:txBody>
      </p:sp>
    </p:spTree>
    <p:extLst>
      <p:ext uri="{BB962C8B-B14F-4D97-AF65-F5344CB8AC3E}">
        <p14:creationId xmlns:p14="http://schemas.microsoft.com/office/powerpoint/2010/main" val="411799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During this conference you</a:t>
            </a:r>
            <a:r>
              <a:rPr lang="en-US" sz="1600" baseline="0" dirty="0"/>
              <a:t> will hear about three exciting opportunities where we have formed partnerships with other organizations.  That is the charge to the LT and Geri  . . . To look for ways for ECA to partner with others to strength our communities.  There is power in numbers!!</a:t>
            </a:r>
            <a:endParaRPr lang="en-US" sz="1600" dirty="0"/>
          </a:p>
        </p:txBody>
      </p:sp>
      <p:sp>
        <p:nvSpPr>
          <p:cNvPr id="4" name="Slide Number Placeholder 3"/>
          <p:cNvSpPr>
            <a:spLocks noGrp="1"/>
          </p:cNvSpPr>
          <p:nvPr>
            <p:ph type="sldNum" sz="quarter" idx="10"/>
          </p:nvPr>
        </p:nvSpPr>
        <p:spPr/>
        <p:txBody>
          <a:bodyPr/>
          <a:lstStyle/>
          <a:p>
            <a:fld id="{BB989714-E29C-334B-8172-BA307499D778}" type="slidenum">
              <a:rPr lang="en-US" smtClean="0"/>
              <a:t>11</a:t>
            </a:fld>
            <a:endParaRPr lang="en-US" dirty="0"/>
          </a:p>
        </p:txBody>
      </p:sp>
    </p:spTree>
    <p:extLst>
      <p:ext uri="{BB962C8B-B14F-4D97-AF65-F5344CB8AC3E}">
        <p14:creationId xmlns:p14="http://schemas.microsoft.com/office/powerpoint/2010/main" val="108373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NCECA as an organization belongs</a:t>
            </a:r>
            <a:r>
              <a:rPr lang="en-US" sz="1600" baseline="0" dirty="0"/>
              <a:t> to NVON.  Lets look at what NVON is . . . </a:t>
            </a:r>
            <a:endParaRPr lang="en-US" sz="1600" dirty="0"/>
          </a:p>
        </p:txBody>
      </p:sp>
      <p:sp>
        <p:nvSpPr>
          <p:cNvPr id="4" name="Slide Number Placeholder 3"/>
          <p:cNvSpPr>
            <a:spLocks noGrp="1"/>
          </p:cNvSpPr>
          <p:nvPr>
            <p:ph type="sldNum" sz="quarter" idx="10"/>
          </p:nvPr>
        </p:nvSpPr>
        <p:spPr/>
        <p:txBody>
          <a:bodyPr/>
          <a:lstStyle/>
          <a:p>
            <a:fld id="{BB989714-E29C-334B-8172-BA307499D778}" type="slidenum">
              <a:rPr lang="en-US" smtClean="0"/>
              <a:t>12</a:t>
            </a:fld>
            <a:endParaRPr lang="en-US" dirty="0"/>
          </a:p>
        </p:txBody>
      </p:sp>
    </p:spTree>
    <p:extLst>
      <p:ext uri="{BB962C8B-B14F-4D97-AF65-F5344CB8AC3E}">
        <p14:creationId xmlns:p14="http://schemas.microsoft.com/office/powerpoint/2010/main" val="303082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89714-E29C-334B-8172-BA307499D778}" type="slidenum">
              <a:rPr lang="en-US" smtClean="0"/>
              <a:t>13</a:t>
            </a:fld>
            <a:endParaRPr lang="en-US" dirty="0"/>
          </a:p>
        </p:txBody>
      </p:sp>
    </p:spTree>
    <p:extLst>
      <p:ext uri="{BB962C8B-B14F-4D97-AF65-F5344CB8AC3E}">
        <p14:creationId xmlns:p14="http://schemas.microsoft.com/office/powerpoint/2010/main" val="260216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NC is the newest member of this group.  In 1995, seven states withdrew from National EHA to form NVON.</a:t>
            </a:r>
            <a:r>
              <a:rPr lang="en-US" sz="1600" baseline="0" dirty="0"/>
              <a:t>  NC joined in 2006.</a:t>
            </a:r>
            <a:endParaRPr lang="en-US" sz="1600" dirty="0"/>
          </a:p>
        </p:txBody>
      </p:sp>
      <p:sp>
        <p:nvSpPr>
          <p:cNvPr id="4" name="Slide Number Placeholder 3"/>
          <p:cNvSpPr>
            <a:spLocks noGrp="1"/>
          </p:cNvSpPr>
          <p:nvPr>
            <p:ph type="sldNum" sz="quarter" idx="10"/>
          </p:nvPr>
        </p:nvSpPr>
        <p:spPr/>
        <p:txBody>
          <a:bodyPr/>
          <a:lstStyle/>
          <a:p>
            <a:fld id="{BB989714-E29C-334B-8172-BA307499D778}" type="slidenum">
              <a:rPr lang="en-US" smtClean="0"/>
              <a:t>14</a:t>
            </a:fld>
            <a:endParaRPr lang="en-US" dirty="0"/>
          </a:p>
        </p:txBody>
      </p:sp>
    </p:spTree>
    <p:extLst>
      <p:ext uri="{BB962C8B-B14F-4D97-AF65-F5344CB8AC3E}">
        <p14:creationId xmlns:p14="http://schemas.microsoft.com/office/powerpoint/2010/main" val="1116720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What does NVON do?</a:t>
            </a:r>
          </a:p>
          <a:p>
            <a:endParaRPr lang="en-US" sz="1600" dirty="0"/>
          </a:p>
          <a:p>
            <a:r>
              <a:rPr lang="en-US" sz="1600" dirty="0"/>
              <a:t>Do you recognize any of this verbiage?  Falls in line with ECA’s  mission . . . </a:t>
            </a:r>
          </a:p>
        </p:txBody>
      </p:sp>
      <p:sp>
        <p:nvSpPr>
          <p:cNvPr id="4" name="Slide Number Placeholder 3"/>
          <p:cNvSpPr>
            <a:spLocks noGrp="1"/>
          </p:cNvSpPr>
          <p:nvPr>
            <p:ph type="sldNum" sz="quarter" idx="10"/>
          </p:nvPr>
        </p:nvSpPr>
        <p:spPr/>
        <p:txBody>
          <a:bodyPr/>
          <a:lstStyle/>
          <a:p>
            <a:fld id="{BB989714-E29C-334B-8172-BA307499D778}" type="slidenum">
              <a:rPr lang="en-US" smtClean="0"/>
              <a:t>15</a:t>
            </a:fld>
            <a:endParaRPr lang="en-US" dirty="0"/>
          </a:p>
        </p:txBody>
      </p:sp>
    </p:spTree>
    <p:extLst>
      <p:ext uri="{BB962C8B-B14F-4D97-AF65-F5344CB8AC3E}">
        <p14:creationId xmlns:p14="http://schemas.microsoft.com/office/powerpoint/2010/main" val="1402035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Each of the 8 states work closely with the Extension Service in</a:t>
            </a:r>
            <a:r>
              <a:rPr lang="en-US" sz="1600" baseline="0" dirty="0"/>
              <a:t> their state.  While all states work on similar projects and programs, many will engage in other programs and projects that meet the needs in their state.  This diversity if  welcomed and we do share programs . . .  Visit </a:t>
            </a:r>
            <a:r>
              <a:rPr lang="en-US" sz="1600" baseline="0" dirty="0" err="1"/>
              <a:t>NVON.org</a:t>
            </a:r>
            <a:r>
              <a:rPr lang="en-US" sz="1600" baseline="0" dirty="0"/>
              <a:t> and listed there is a link to each member state.  On those websites, you can find programs from the other states.  The one commonality required is that all states work together on a given project.</a:t>
            </a:r>
            <a:endParaRPr lang="en-US" sz="1600" dirty="0"/>
          </a:p>
        </p:txBody>
      </p:sp>
      <p:sp>
        <p:nvSpPr>
          <p:cNvPr id="4" name="Slide Number Placeholder 3"/>
          <p:cNvSpPr>
            <a:spLocks noGrp="1"/>
          </p:cNvSpPr>
          <p:nvPr>
            <p:ph type="sldNum" sz="quarter" idx="10"/>
          </p:nvPr>
        </p:nvSpPr>
        <p:spPr/>
        <p:txBody>
          <a:bodyPr/>
          <a:lstStyle/>
          <a:p>
            <a:fld id="{BB989714-E29C-334B-8172-BA307499D778}" type="slidenum">
              <a:rPr lang="en-US" smtClean="0"/>
              <a:t>16</a:t>
            </a:fld>
            <a:endParaRPr lang="en-US"/>
          </a:p>
        </p:txBody>
      </p:sp>
    </p:spTree>
    <p:extLst>
      <p:ext uri="{BB962C8B-B14F-4D97-AF65-F5344CB8AC3E}">
        <p14:creationId xmlns:p14="http://schemas.microsoft.com/office/powerpoint/2010/main" val="309195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BB989714-E29C-334B-8172-BA307499D778}" type="slidenum">
              <a:rPr lang="en-US" smtClean="0"/>
              <a:t>17</a:t>
            </a:fld>
            <a:endParaRPr lang="en-US"/>
          </a:p>
        </p:txBody>
      </p:sp>
    </p:spTree>
    <p:extLst>
      <p:ext uri="{BB962C8B-B14F-4D97-AF65-F5344CB8AC3E}">
        <p14:creationId xmlns:p14="http://schemas.microsoft.com/office/powerpoint/2010/main" val="1667690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Now we begin to see how ECA can impact families nationwide.</a:t>
            </a:r>
          </a:p>
        </p:txBody>
      </p:sp>
      <p:sp>
        <p:nvSpPr>
          <p:cNvPr id="4" name="Slide Number Placeholder 3"/>
          <p:cNvSpPr>
            <a:spLocks noGrp="1"/>
          </p:cNvSpPr>
          <p:nvPr>
            <p:ph type="sldNum" sz="quarter" idx="10"/>
          </p:nvPr>
        </p:nvSpPr>
        <p:spPr/>
        <p:txBody>
          <a:bodyPr/>
          <a:lstStyle/>
          <a:p>
            <a:fld id="{BB989714-E29C-334B-8172-BA307499D778}" type="slidenum">
              <a:rPr lang="en-US" smtClean="0"/>
              <a:t>18</a:t>
            </a:fld>
            <a:endParaRPr lang="en-US"/>
          </a:p>
        </p:txBody>
      </p:sp>
    </p:spTree>
    <p:extLst>
      <p:ext uri="{BB962C8B-B14F-4D97-AF65-F5344CB8AC3E}">
        <p14:creationId xmlns:p14="http://schemas.microsoft.com/office/powerpoint/2010/main" val="2723171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Member societies that are in the US and belong to ACWW are part of the coordinating council called</a:t>
            </a:r>
            <a:r>
              <a:rPr lang="en-US" sz="1600" baseline="0" dirty="0"/>
              <a:t> CWC</a:t>
            </a:r>
            <a:endParaRPr lang="en-US" sz="1600" dirty="0"/>
          </a:p>
        </p:txBody>
      </p:sp>
      <p:sp>
        <p:nvSpPr>
          <p:cNvPr id="4" name="Slide Number Placeholder 3"/>
          <p:cNvSpPr>
            <a:spLocks noGrp="1"/>
          </p:cNvSpPr>
          <p:nvPr>
            <p:ph type="sldNum" sz="quarter" idx="10"/>
          </p:nvPr>
        </p:nvSpPr>
        <p:spPr/>
        <p:txBody>
          <a:bodyPr/>
          <a:lstStyle/>
          <a:p>
            <a:fld id="{BB989714-E29C-334B-8172-BA307499D778}" type="slidenum">
              <a:rPr lang="en-US" smtClean="0"/>
              <a:t>19</a:t>
            </a:fld>
            <a:endParaRPr lang="en-US"/>
          </a:p>
        </p:txBody>
      </p:sp>
    </p:spTree>
    <p:extLst>
      <p:ext uri="{BB962C8B-B14F-4D97-AF65-F5344CB8AC3E}">
        <p14:creationId xmlns:p14="http://schemas.microsoft.com/office/powerpoint/2010/main" val="373949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89714-E29C-334B-8172-BA307499D778}" type="slidenum">
              <a:rPr lang="en-US" smtClean="0"/>
              <a:t>2</a:t>
            </a:fld>
            <a:endParaRPr lang="en-US" dirty="0"/>
          </a:p>
        </p:txBody>
      </p:sp>
    </p:spTree>
    <p:extLst>
      <p:ext uri="{BB962C8B-B14F-4D97-AF65-F5344CB8AC3E}">
        <p14:creationId xmlns:p14="http://schemas.microsoft.com/office/powerpoint/2010/main" val="4202709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By being a member of NVON, ECA becomes a member of CWC.</a:t>
            </a:r>
          </a:p>
        </p:txBody>
      </p:sp>
      <p:sp>
        <p:nvSpPr>
          <p:cNvPr id="4" name="Slide Number Placeholder 3"/>
          <p:cNvSpPr>
            <a:spLocks noGrp="1"/>
          </p:cNvSpPr>
          <p:nvPr>
            <p:ph type="sldNum" sz="quarter" idx="10"/>
          </p:nvPr>
        </p:nvSpPr>
        <p:spPr/>
        <p:txBody>
          <a:bodyPr/>
          <a:lstStyle/>
          <a:p>
            <a:fld id="{BB989714-E29C-334B-8172-BA307499D778}" type="slidenum">
              <a:rPr lang="en-US" smtClean="0"/>
              <a:t>20</a:t>
            </a:fld>
            <a:endParaRPr lang="en-US"/>
          </a:p>
        </p:txBody>
      </p:sp>
    </p:spTree>
    <p:extLst>
      <p:ext uri="{BB962C8B-B14F-4D97-AF65-F5344CB8AC3E}">
        <p14:creationId xmlns:p14="http://schemas.microsoft.com/office/powerpoint/2010/main" val="267870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Cambria"/>
                <a:cs typeface="Cambria"/>
              </a:rPr>
              <a:t>Enhancement of Nutritional Health Security through Home Gardens for Dalit Women (India)</a:t>
            </a:r>
            <a:r>
              <a:rPr lang="en-US" sz="1600" kern="1200" dirty="0">
                <a:solidFill>
                  <a:schemeClr val="tx1"/>
                </a:solidFill>
                <a:effectLst/>
                <a:latin typeface="+mn-lt"/>
                <a:ea typeface="+mn-ea"/>
                <a:cs typeface="+mn-cs"/>
              </a:rPr>
              <a:t> The beneficiaries of this project will be 250 Dalit women and their families (around 2,150 people in total) who are in 25 deprived rural villages.</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These beneficiaries will be trained in nutrition education, breastfeeding promotion, food safety, home gardening and sustainable cooking methods</a:t>
            </a:r>
            <a:endParaRPr lang="en-US" sz="1600" b="1" dirty="0">
              <a:latin typeface="Cambria"/>
              <a:cs typeface="Cambria"/>
            </a:endParaRPr>
          </a:p>
          <a:p>
            <a:pPr marL="0" indent="0">
              <a:buNone/>
            </a:pPr>
            <a:endParaRPr lang="en-US" sz="1600" b="1" dirty="0">
              <a:latin typeface="Cambria"/>
              <a:cs typeface="Cambria"/>
            </a:endParaRPr>
          </a:p>
          <a:p>
            <a:pPr algn="l" fontAlgn="base"/>
            <a:r>
              <a:rPr lang="en-US" sz="1600" b="1" dirty="0"/>
              <a:t>Women Walk the World for ACWW</a:t>
            </a:r>
            <a:r>
              <a:rPr lang="en-US" sz="1600" dirty="0"/>
              <a:t> - </a:t>
            </a:r>
            <a:r>
              <a:rPr lang="en-US" sz="1600" b="1" dirty="0"/>
              <a:t>April 29</a:t>
            </a:r>
            <a:br>
              <a:rPr lang="en-US" sz="1600" b="1" dirty="0"/>
            </a:br>
            <a:r>
              <a:rPr lang="en-US" sz="1600" dirty="0"/>
              <a:t>Your participation in Women Walk the World will help ACWW achieve its goal of connecting and supporting women worldwide.  Women Walk the World is an ongoing fundraiser for Pennies for Friendship and Celebration of ACWW Day. It has become a successful event worldwide.</a:t>
            </a:r>
          </a:p>
          <a:p>
            <a:pPr marL="0" indent="0" algn="just" fontAlgn="base">
              <a:buNone/>
            </a:pPr>
            <a:endParaRPr lang="en-US" sz="1600" dirty="0"/>
          </a:p>
          <a:p>
            <a:pPr algn="just" fontAlgn="base"/>
            <a:r>
              <a:rPr lang="en-US" sz="1600" b="1" dirty="0"/>
              <a:t>International Day of Rural Women - October 15   </a:t>
            </a:r>
            <a:r>
              <a:rPr lang="en-US" sz="1600" dirty="0"/>
              <a:t>The crucial role that women and girls play in</a:t>
            </a:r>
            <a:r>
              <a:rPr lang="en-US" sz="1600" baseline="0" dirty="0"/>
              <a:t> </a:t>
            </a:r>
            <a:r>
              <a:rPr lang="en-US" sz="1600" dirty="0"/>
              <a:t>ensuring the sustainability of rural households</a:t>
            </a:r>
            <a:r>
              <a:rPr lang="en-US" sz="1600" baseline="0" dirty="0"/>
              <a:t> </a:t>
            </a:r>
            <a:r>
              <a:rPr lang="en-US" sz="1600" dirty="0"/>
              <a:t>and communities, improving rural livelihoods and overall wellbeing, has been increasingly recognized.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B989714-E29C-334B-8172-BA307499D778}" type="slidenum">
              <a:rPr lang="en-US" smtClean="0"/>
              <a:t>21</a:t>
            </a:fld>
            <a:endParaRPr lang="en-US" dirty="0"/>
          </a:p>
        </p:txBody>
      </p:sp>
    </p:spTree>
    <p:extLst>
      <p:ext uri="{BB962C8B-B14F-4D97-AF65-F5344CB8AC3E}">
        <p14:creationId xmlns:p14="http://schemas.microsoft.com/office/powerpoint/2010/main" val="3349717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FCCD7BFE-24C0-4330-920D-97966FCEDAFE}" type="slidenum">
              <a:rPr lang="en-GB" smtClean="0"/>
              <a:pPr>
                <a:defRPr/>
              </a:pPr>
              <a:t>22</a:t>
            </a:fld>
            <a:endParaRPr lang="en-GB" dirty="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600" dirty="0"/>
              <a:t>By being a member of NVON, ECA becomes a member of ACWW.  So what is ACWW?</a:t>
            </a:r>
          </a:p>
        </p:txBody>
      </p:sp>
    </p:spTree>
    <p:extLst>
      <p:ext uri="{BB962C8B-B14F-4D97-AF65-F5344CB8AC3E}">
        <p14:creationId xmlns:p14="http://schemas.microsoft.com/office/powerpoint/2010/main" val="941711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1CDB9B25-F6A4-4E73-B0BA-77738EF94025}" type="slidenum">
              <a:rPr lang="en-US" smtClean="0"/>
              <a:pPr>
                <a:defRPr/>
              </a:pPr>
              <a:t>23</a:t>
            </a:fld>
            <a:endParaRPr lang="en-US" dirty="0"/>
          </a:p>
        </p:txBody>
      </p:sp>
    </p:spTree>
    <p:extLst>
      <p:ext uri="{BB962C8B-B14F-4D97-AF65-F5344CB8AC3E}">
        <p14:creationId xmlns:p14="http://schemas.microsoft.com/office/powerpoint/2010/main" val="490372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GB" sz="1600" dirty="0"/>
              <a:t>A vision and mission of an organisation can be defined as the following:</a:t>
            </a:r>
          </a:p>
          <a:p>
            <a:pPr>
              <a:buFont typeface="Arial" pitchFamily="34" charset="0"/>
              <a:buChar char="•"/>
              <a:defRPr/>
            </a:pPr>
            <a:r>
              <a:rPr lang="en-GB" sz="1600" i="1" dirty="0"/>
              <a:t>Vision: </a:t>
            </a:r>
            <a:r>
              <a:rPr lang="en-GB" sz="1600" dirty="0"/>
              <a:t>what the organisation wants to be, or how it wants the world in which it operates to be (an "idealised" view of the world).</a:t>
            </a:r>
          </a:p>
          <a:p>
            <a:pPr>
              <a:buFont typeface="Arial" pitchFamily="34" charset="0"/>
              <a:buChar char="•"/>
              <a:defRPr/>
            </a:pPr>
            <a:r>
              <a:rPr lang="en-GB" sz="1600" i="1" dirty="0"/>
              <a:t>Mission</a:t>
            </a:r>
            <a:r>
              <a:rPr lang="en-GB" sz="1600" dirty="0"/>
              <a:t>: the purpose of the organisation -describing why it exists and what it does to achieve its vision</a:t>
            </a:r>
            <a:r>
              <a:rPr lang="en-GB" sz="1600" i="1" dirty="0"/>
              <a:t> </a:t>
            </a:r>
            <a:endParaRPr lang="en-GB" sz="1600" dirty="0"/>
          </a:p>
          <a:p>
            <a:pPr>
              <a:defRPr/>
            </a:pPr>
            <a:endParaRPr lang="en-GB" sz="1600" dirty="0"/>
          </a:p>
          <a:p>
            <a:pPr>
              <a:defRPr/>
            </a:pPr>
            <a:r>
              <a:rPr lang="en-GB" sz="1600" dirty="0"/>
              <a:t>With this in mind, ACWW’s vision and mission are the following:</a:t>
            </a:r>
          </a:p>
          <a:p>
            <a:pPr algn="just">
              <a:buFont typeface="Arial" pitchFamily="34" charset="0"/>
              <a:buChar char="•"/>
              <a:defRPr/>
            </a:pPr>
            <a:r>
              <a:rPr lang="en-GB" sz="1600" i="1" dirty="0">
                <a:latin typeface="Gill Sans MT" pitchFamily="34" charset="0"/>
              </a:rPr>
              <a:t> Vision:</a:t>
            </a:r>
            <a:r>
              <a:rPr lang="en-GB" sz="1600" dirty="0">
                <a:latin typeface="Gill Sans MT" pitchFamily="34" charset="0"/>
              </a:rPr>
              <a:t> An improved quality of life for women and communities worldwide.</a:t>
            </a:r>
            <a:endParaRPr lang="en-GB" sz="1600" i="1" dirty="0">
              <a:latin typeface="Gill Sans MT" pitchFamily="34" charset="0"/>
            </a:endParaRPr>
          </a:p>
          <a:p>
            <a:pPr algn="just">
              <a:buFont typeface="Arial" pitchFamily="34" charset="0"/>
              <a:buChar char="•"/>
              <a:defRPr/>
            </a:pPr>
            <a:r>
              <a:rPr lang="en-GB" sz="1600" i="1" dirty="0">
                <a:latin typeface="Gill Sans MT" pitchFamily="34" charset="0"/>
              </a:rPr>
              <a:t> Mission:</a:t>
            </a:r>
            <a:r>
              <a:rPr lang="en-GB" sz="1600" dirty="0">
                <a:latin typeface="Gill Sans MT" pitchFamily="34" charset="0"/>
              </a:rPr>
              <a:t> The ACWW membership and networks of rural and non-rural women will empower women and communities worldwide through: partnership, advocacy, sharing of knowledge and local activities. </a:t>
            </a:r>
          </a:p>
          <a:p>
            <a:pPr>
              <a:defRPr/>
            </a:pPr>
            <a:endParaRPr lang="en-GB" sz="1600" b="1" dirty="0"/>
          </a:p>
          <a:p>
            <a:pPr>
              <a:defRPr/>
            </a:pPr>
            <a:r>
              <a:rPr lang="en-GB" sz="1600" b="1" dirty="0"/>
              <a:t>AIMS AND OBJECTIVES</a:t>
            </a:r>
          </a:p>
          <a:p>
            <a:pPr>
              <a:defRPr/>
            </a:pPr>
            <a:r>
              <a:rPr lang="en-GB" sz="1600" dirty="0"/>
              <a:t>The following are ACWW’s Aims and Objectives according to its Constitution:</a:t>
            </a:r>
          </a:p>
          <a:p>
            <a:pPr>
              <a:defRPr/>
            </a:pPr>
            <a:endParaRPr lang="en-GB" sz="1600" b="1" dirty="0"/>
          </a:p>
          <a:p>
            <a:pPr marL="342900" indent="-342900" eaLnBrk="1" hangingPunct="1">
              <a:spcBef>
                <a:spcPct val="20000"/>
              </a:spcBef>
              <a:buFont typeface="Arial" charset="0"/>
              <a:buChar char="•"/>
              <a:defRPr/>
            </a:pPr>
            <a:r>
              <a:rPr lang="en-US" sz="1600" kern="0" dirty="0"/>
              <a:t>TO RAISE the standard of living of rural women and families through education, training and community development programs.</a:t>
            </a:r>
            <a:br>
              <a:rPr lang="en-US" sz="1600" kern="0" dirty="0"/>
            </a:br>
            <a:endParaRPr lang="en-US" sz="1600" kern="0" dirty="0"/>
          </a:p>
          <a:p>
            <a:pPr marL="342900" indent="-342900" eaLnBrk="1" hangingPunct="1">
              <a:spcBef>
                <a:spcPct val="20000"/>
              </a:spcBef>
              <a:buFont typeface="Arial" charset="0"/>
              <a:buChar char="•"/>
              <a:defRPr/>
            </a:pPr>
            <a:r>
              <a:rPr lang="en-US" sz="1600" kern="0" dirty="0"/>
              <a:t>TO PROVIDE practical support to its members and help them set up income-generating schemes.</a:t>
            </a:r>
            <a:br>
              <a:rPr lang="en-US" sz="1600" kern="0" dirty="0"/>
            </a:br>
            <a:endParaRPr lang="en-US" sz="1600" kern="0" dirty="0"/>
          </a:p>
          <a:p>
            <a:pPr marL="342900" indent="-342900" eaLnBrk="1" hangingPunct="1">
              <a:spcBef>
                <a:spcPct val="20000"/>
              </a:spcBef>
              <a:buFont typeface="Arial" charset="0"/>
              <a:buChar char="•"/>
              <a:defRPr/>
            </a:pPr>
            <a:r>
              <a:rPr lang="en-GB" sz="1600" kern="0" dirty="0"/>
              <a:t>TO SUPPORT educational opportunities for women and girls and the elimination of gender-based discrimination</a:t>
            </a:r>
            <a:br>
              <a:rPr lang="en-GB" sz="1600" kern="0" dirty="0"/>
            </a:br>
            <a:endParaRPr lang="en-US" sz="1600" kern="0" dirty="0"/>
          </a:p>
          <a:p>
            <a:pPr marL="342900" indent="-342900" eaLnBrk="1" hangingPunct="1">
              <a:spcBef>
                <a:spcPct val="20000"/>
              </a:spcBef>
              <a:buFont typeface="Arial" charset="0"/>
              <a:buChar char="•"/>
              <a:defRPr/>
            </a:pPr>
            <a:r>
              <a:rPr lang="en-US" sz="1600" kern="0" dirty="0"/>
              <a:t>TO GIVE rural women a voice at international level through its links with UN agencies. </a:t>
            </a:r>
            <a:endParaRPr lang="en-GB" sz="1600" kern="0" dirty="0"/>
          </a:p>
          <a:p>
            <a:pPr>
              <a:defRPr/>
            </a:pPr>
            <a:endParaRPr lang="en-GB" dirty="0">
              <a:solidFill>
                <a:srgbClr val="FFFF00"/>
              </a:solidFill>
            </a:endParaRPr>
          </a:p>
        </p:txBody>
      </p:sp>
      <p:sp>
        <p:nvSpPr>
          <p:cNvPr id="4" name="Slide Number Placeholder 3"/>
          <p:cNvSpPr>
            <a:spLocks noGrp="1"/>
          </p:cNvSpPr>
          <p:nvPr>
            <p:ph type="sldNum" sz="quarter" idx="5"/>
          </p:nvPr>
        </p:nvSpPr>
        <p:spPr/>
        <p:txBody>
          <a:bodyPr/>
          <a:lstStyle/>
          <a:p>
            <a:pPr>
              <a:defRPr/>
            </a:pPr>
            <a:fld id="{18A4A669-397F-4B94-A12D-0F2D4AEFB585}" type="slidenum">
              <a:rPr lang="en-US" smtClean="0"/>
              <a:pPr>
                <a:defRPr/>
              </a:pPr>
              <a:t>24</a:t>
            </a:fld>
            <a:endParaRPr lang="en-US"/>
          </a:p>
        </p:txBody>
      </p:sp>
    </p:spTree>
    <p:extLst>
      <p:ext uri="{BB962C8B-B14F-4D97-AF65-F5344CB8AC3E}">
        <p14:creationId xmlns:p14="http://schemas.microsoft.com/office/powerpoint/2010/main" val="3337607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989714-E29C-334B-8172-BA307499D778}" type="slidenum">
              <a:rPr lang="en-US" smtClean="0"/>
              <a:t>25</a:t>
            </a:fld>
            <a:endParaRPr lang="en-US"/>
          </a:p>
        </p:txBody>
      </p:sp>
    </p:spTree>
    <p:extLst>
      <p:ext uri="{BB962C8B-B14F-4D97-AF65-F5344CB8AC3E}">
        <p14:creationId xmlns:p14="http://schemas.microsoft.com/office/powerpoint/2010/main" val="71602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GB" sz="1600" b="1" i="1"/>
              <a:t>ACWW Funds </a:t>
            </a:r>
            <a:endParaRPr lang="en-GB" sz="1600"/>
          </a:p>
          <a:p>
            <a:pPr>
              <a:defRPr/>
            </a:pPr>
            <a:r>
              <a:rPr lang="en-GB" sz="1600" b="1"/>
              <a:t>Pennies for Friendship – </a:t>
            </a:r>
            <a:r>
              <a:rPr lang="en-GB" sz="1600"/>
              <a:t>General Fund set up at the beginning of ACWW’s life to sustain the running of the organisation</a:t>
            </a:r>
          </a:p>
          <a:p>
            <a:pPr>
              <a:defRPr/>
            </a:pPr>
            <a:endParaRPr lang="en-GB" sz="1600"/>
          </a:p>
          <a:p>
            <a:pPr>
              <a:defRPr/>
            </a:pPr>
            <a:r>
              <a:rPr lang="en-GB" sz="1600" b="1" i="1"/>
              <a:t>Membership Categories </a:t>
            </a:r>
          </a:p>
          <a:p>
            <a:pPr marL="363538" indent="-363538" eaLnBrk="1" hangingPunct="1">
              <a:spcBef>
                <a:spcPct val="20000"/>
              </a:spcBef>
              <a:buFont typeface="Wingdings" pitchFamily="2" charset="2"/>
              <a:buNone/>
              <a:tabLst>
                <a:tab pos="2324100" algn="l"/>
                <a:tab pos="5827713" algn="l"/>
              </a:tabLst>
              <a:defRPr/>
            </a:pPr>
            <a:r>
              <a:rPr lang="en-US" sz="1600" b="1"/>
              <a:t>Societies</a:t>
            </a:r>
          </a:p>
          <a:p>
            <a:pPr marL="901700" lvl="1" indent="-358775" eaLnBrk="1" hangingPunct="1">
              <a:spcBef>
                <a:spcPct val="20000"/>
              </a:spcBef>
              <a:tabLst>
                <a:tab pos="2324100" algn="l"/>
                <a:tab pos="5827713" algn="l"/>
              </a:tabLst>
              <a:defRPr/>
            </a:pPr>
            <a:r>
              <a:rPr lang="en-US" sz="1600"/>
              <a:t>Category I – voting </a:t>
            </a:r>
            <a:r>
              <a:rPr lang="en-US" sz="1600" b="1" i="1"/>
              <a:t>£95  </a:t>
            </a:r>
            <a:r>
              <a:rPr lang="en-US" sz="1600"/>
              <a:t>an association with minimum of 500 members</a:t>
            </a:r>
          </a:p>
          <a:p>
            <a:pPr marL="901700" lvl="1" indent="-358775" eaLnBrk="1" hangingPunct="1">
              <a:spcBef>
                <a:spcPct val="20000"/>
              </a:spcBef>
              <a:tabLst>
                <a:tab pos="2324100" algn="l"/>
                <a:tab pos="5827713" algn="l"/>
              </a:tabLst>
              <a:defRPr/>
            </a:pPr>
            <a:r>
              <a:rPr lang="en-US" sz="1600"/>
              <a:t>Category II – voting</a:t>
            </a:r>
            <a:r>
              <a:rPr lang="en-US" sz="1600" b="1" i="1"/>
              <a:t> £58 </a:t>
            </a:r>
            <a:r>
              <a:rPr lang="en-US" sz="1600"/>
              <a:t>an association with minimum of 100 members</a:t>
            </a:r>
          </a:p>
          <a:p>
            <a:pPr marL="901700" lvl="1" indent="-358775" eaLnBrk="1" hangingPunct="1">
              <a:spcBef>
                <a:spcPct val="20000"/>
              </a:spcBef>
              <a:tabLst>
                <a:tab pos="2324100" algn="l"/>
                <a:tab pos="5827713" algn="l"/>
              </a:tabLst>
              <a:defRPr/>
            </a:pPr>
            <a:r>
              <a:rPr lang="en-US" sz="1600"/>
              <a:t>Category III – voting </a:t>
            </a:r>
            <a:r>
              <a:rPr lang="en-US" sz="1600" b="1" i="1"/>
              <a:t>£48 </a:t>
            </a:r>
            <a:r>
              <a:rPr lang="en-US" sz="1600"/>
              <a:t> umbrella or national organisation</a:t>
            </a:r>
          </a:p>
          <a:p>
            <a:pPr marL="901700" lvl="1" indent="-358775" eaLnBrk="1" hangingPunct="1">
              <a:spcBef>
                <a:spcPct val="20000"/>
              </a:spcBef>
              <a:tabLst>
                <a:tab pos="2324100" algn="l"/>
                <a:tab pos="5827713" algn="l"/>
              </a:tabLst>
              <a:defRPr/>
            </a:pPr>
            <a:r>
              <a:rPr lang="en-US" sz="1600"/>
              <a:t>Category IVA - non-voting </a:t>
            </a:r>
            <a:r>
              <a:rPr lang="en-US" sz="1600" b="1" i="1"/>
              <a:t>£32  </a:t>
            </a:r>
            <a:r>
              <a:rPr lang="en-US" sz="1600"/>
              <a:t>a group interested in the work of ACWW          </a:t>
            </a:r>
          </a:p>
          <a:p>
            <a:pPr marL="363538" indent="-363538" eaLnBrk="1" hangingPunct="1">
              <a:spcBef>
                <a:spcPct val="20000"/>
              </a:spcBef>
              <a:buFont typeface="Wingdings" pitchFamily="2" charset="2"/>
              <a:buNone/>
              <a:tabLst>
                <a:tab pos="2324100" algn="l"/>
                <a:tab pos="5827713" algn="l"/>
              </a:tabLst>
              <a:defRPr/>
            </a:pPr>
            <a:r>
              <a:rPr lang="en-US" sz="1600" b="1"/>
              <a:t>Individual members</a:t>
            </a:r>
          </a:p>
          <a:p>
            <a:pPr marL="901700" lvl="1" indent="-358775" eaLnBrk="1" hangingPunct="1">
              <a:spcBef>
                <a:spcPct val="20000"/>
              </a:spcBef>
              <a:tabLst>
                <a:tab pos="2324100" algn="l"/>
                <a:tab pos="5827713" algn="l"/>
              </a:tabLst>
              <a:defRPr/>
            </a:pPr>
            <a:r>
              <a:rPr lang="en-US" sz="1600"/>
              <a:t>Category IVB - non-voting	 </a:t>
            </a:r>
            <a:r>
              <a:rPr lang="en-US" sz="1600" b="1"/>
              <a:t>£20 for 1 year</a:t>
            </a:r>
          </a:p>
          <a:p>
            <a:pPr marL="363538" indent="-363538" eaLnBrk="1" hangingPunct="1">
              <a:spcBef>
                <a:spcPct val="20000"/>
              </a:spcBef>
              <a:buFont typeface="Wingdings" pitchFamily="2" charset="2"/>
              <a:buNone/>
              <a:tabLst>
                <a:tab pos="2324100" algn="l"/>
                <a:tab pos="5827713" algn="l"/>
              </a:tabLst>
              <a:defRPr/>
            </a:pPr>
            <a:r>
              <a:rPr lang="en-US" sz="1600" b="1"/>
              <a:t>		£50 for 3 years</a:t>
            </a:r>
            <a:endParaRPr lang="en-GB" sz="1600" b="1"/>
          </a:p>
          <a:p>
            <a:pPr>
              <a:defRPr/>
            </a:pPr>
            <a:endParaRPr lang="en-GB" sz="1100"/>
          </a:p>
          <a:p>
            <a:pPr>
              <a:defRPr/>
            </a:pPr>
            <a:endParaRPr lang="en-GB" sz="1100"/>
          </a:p>
        </p:txBody>
      </p:sp>
      <p:sp>
        <p:nvSpPr>
          <p:cNvPr id="4" name="Slide Number Placeholder 3"/>
          <p:cNvSpPr>
            <a:spLocks noGrp="1"/>
          </p:cNvSpPr>
          <p:nvPr>
            <p:ph type="sldNum" sz="quarter" idx="5"/>
          </p:nvPr>
        </p:nvSpPr>
        <p:spPr/>
        <p:txBody>
          <a:bodyPr/>
          <a:lstStyle/>
          <a:p>
            <a:pPr>
              <a:defRPr/>
            </a:pPr>
            <a:fld id="{5F699213-CFD2-4F75-85C6-5EBD13CA4BCC}" type="slidenum">
              <a:rPr lang="en-US" smtClean="0"/>
              <a:pPr>
                <a:defRPr/>
              </a:pPr>
              <a:t>26</a:t>
            </a:fld>
            <a:endParaRPr lang="en-US"/>
          </a:p>
        </p:txBody>
      </p:sp>
    </p:spTree>
    <p:extLst>
      <p:ext uri="{BB962C8B-B14F-4D97-AF65-F5344CB8AC3E}">
        <p14:creationId xmlns:p14="http://schemas.microsoft.com/office/powerpoint/2010/main" val="2012864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989714-E29C-334B-8172-BA307499D778}" type="slidenum">
              <a:rPr lang="en-US" smtClean="0"/>
              <a:t>27</a:t>
            </a:fld>
            <a:endParaRPr lang="en-US"/>
          </a:p>
        </p:txBody>
      </p:sp>
    </p:spTree>
    <p:extLst>
      <p:ext uri="{BB962C8B-B14F-4D97-AF65-F5344CB8AC3E}">
        <p14:creationId xmlns:p14="http://schemas.microsoft.com/office/powerpoint/2010/main" val="2547000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EE5E9490-31D2-400F-AB08-4D45CFE0B389}" type="slidenum">
              <a:rPr lang="en-US" smtClean="0"/>
              <a:pPr>
                <a:defRPr/>
              </a:pPr>
              <a:t>28</a:t>
            </a:fld>
            <a:endParaRPr lang="en-US"/>
          </a:p>
        </p:txBody>
      </p:sp>
    </p:spTree>
    <p:extLst>
      <p:ext uri="{BB962C8B-B14F-4D97-AF65-F5344CB8AC3E}">
        <p14:creationId xmlns:p14="http://schemas.microsoft.com/office/powerpoint/2010/main" val="551154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600" b="1"/>
              <a:t>Bullet Point 1:</a:t>
            </a:r>
          </a:p>
          <a:p>
            <a:r>
              <a:rPr lang="en-GB" sz="1600"/>
              <a:t>ACWW’s consultative status with agencies like ECOSOC, the Food and Agriculture Organization (FAO) and UNESCO allows it to participate in meetings and consultations. ACWW has had official relations with the UN almost since the beginning of the UN, well before the huge increase in the number of NGOs (Non-Governmental Organisations) in the world.</a:t>
            </a:r>
          </a:p>
          <a:p>
            <a:endParaRPr lang="en-GB" sz="1600"/>
          </a:p>
          <a:p>
            <a:r>
              <a:rPr lang="en-GB" sz="1600" b="1"/>
              <a:t>Bullet Point 2:</a:t>
            </a:r>
          </a:p>
          <a:p>
            <a:r>
              <a:rPr lang="en-GB" sz="1600"/>
              <a:t>New York is the headquarters of the UN. Geneva hosts important UN agencies like the human rights office and the World Health Organization. Rome is home to the food-based organisations: FAO, the World Food Programme and the International Fund for Agricultural Development. Vienna is where the UN Office on Drugs and Crime meets, along with NGO groups relevant to ACWW like the NGO Committee on the Family. Bangkok houses the UN Economic and Social Commission for Asia and the Pacific.</a:t>
            </a:r>
          </a:p>
          <a:p>
            <a:endParaRPr lang="en-GB" sz="1600"/>
          </a:p>
          <a:p>
            <a:r>
              <a:rPr lang="en-GB" sz="1600" b="1"/>
              <a:t>Bullet Points 3 &amp; 4:</a:t>
            </a:r>
          </a:p>
          <a:p>
            <a:r>
              <a:rPr lang="en-GB" sz="1600"/>
              <a:t>ACWW members can help strengthen this communication with the UN. Are there particular issues you think should be raised with the Commission on the Status of Women or other UN agencies? Let the UN Committee know. Would you like to participate in future UN events? Consider becoming a Friend of the UN Committee. </a:t>
            </a:r>
          </a:p>
        </p:txBody>
      </p:sp>
      <p:sp>
        <p:nvSpPr>
          <p:cNvPr id="4" name="Slide Number Placeholder 3"/>
          <p:cNvSpPr>
            <a:spLocks noGrp="1"/>
          </p:cNvSpPr>
          <p:nvPr>
            <p:ph type="sldNum" sz="quarter" idx="5"/>
          </p:nvPr>
        </p:nvSpPr>
        <p:spPr/>
        <p:txBody>
          <a:bodyPr/>
          <a:lstStyle/>
          <a:p>
            <a:pPr>
              <a:defRPr/>
            </a:pPr>
            <a:fld id="{DA73E07A-B7C3-4EF3-895D-F9CB7AB44BA4}" type="slidenum">
              <a:rPr lang="en-US" smtClean="0"/>
              <a:pPr>
                <a:defRPr/>
              </a:pPr>
              <a:t>29</a:t>
            </a:fld>
            <a:endParaRPr lang="en-US"/>
          </a:p>
        </p:txBody>
      </p:sp>
    </p:spTree>
    <p:extLst>
      <p:ext uri="{BB962C8B-B14F-4D97-AF65-F5344CB8AC3E}">
        <p14:creationId xmlns:p14="http://schemas.microsoft.com/office/powerpoint/2010/main" val="198611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sz="1600" dirty="0"/>
          </a:p>
        </p:txBody>
      </p:sp>
      <p:sp>
        <p:nvSpPr>
          <p:cNvPr id="4" name="Slide Number Placeholder 3"/>
          <p:cNvSpPr>
            <a:spLocks noGrp="1"/>
          </p:cNvSpPr>
          <p:nvPr>
            <p:ph type="sldNum" sz="quarter" idx="10"/>
          </p:nvPr>
        </p:nvSpPr>
        <p:spPr/>
        <p:txBody>
          <a:bodyPr/>
          <a:lstStyle/>
          <a:p>
            <a:fld id="{BB989714-E29C-334B-8172-BA307499D778}" type="slidenum">
              <a:rPr lang="en-US" smtClean="0"/>
              <a:t>3</a:t>
            </a:fld>
            <a:endParaRPr lang="en-US" dirty="0"/>
          </a:p>
        </p:txBody>
      </p:sp>
    </p:spTree>
    <p:extLst>
      <p:ext uri="{BB962C8B-B14F-4D97-AF65-F5344CB8AC3E}">
        <p14:creationId xmlns:p14="http://schemas.microsoft.com/office/powerpoint/2010/main" val="3547122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a:t>In 2015, more than 190 world leaders committed to 17 Sustainable Development Goals (SDGs) to help us all end extreme poverty, fight inequality &amp; injustice, and fix climate change. We each have a role to play if we’re going to achieve these goals of a more prosperous, equitable, and sustainable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a:p>
          <a:p>
            <a:pPr marL="0" marR="0" indent="0" algn="l" defTabSz="457200" rtl="0" eaLnBrk="1" fontAlgn="auto" latinLnBrk="0" hangingPunct="1">
              <a:lnSpc>
                <a:spcPct val="100000"/>
              </a:lnSpc>
              <a:spcBef>
                <a:spcPts val="0"/>
              </a:spcBef>
              <a:spcAft>
                <a:spcPts val="0"/>
              </a:spcAft>
              <a:buClrTx/>
              <a:buSzTx/>
              <a:buFontTx/>
              <a:buNone/>
              <a:tabLst/>
              <a:defRPr/>
            </a:pPr>
            <a:r>
              <a:rPr lang="en-US" sz="1600"/>
              <a:t>For the goals to be reached, everyone needs to do their part: governments, the private sector, civil society and people like you.</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a:p>
          <a:p>
            <a:pPr marL="0" marR="0" indent="0" algn="l" defTabSz="457200" rtl="0" eaLnBrk="1" fontAlgn="auto" latinLnBrk="0" hangingPunct="1">
              <a:lnSpc>
                <a:spcPct val="100000"/>
              </a:lnSpc>
              <a:spcBef>
                <a:spcPts val="0"/>
              </a:spcBef>
              <a:spcAft>
                <a:spcPts val="0"/>
              </a:spcAft>
              <a:buClrTx/>
              <a:buSzTx/>
              <a:buFontTx/>
              <a:buNone/>
              <a:tabLst/>
              <a:defRPr/>
            </a:pPr>
            <a:r>
              <a:rPr lang="en-US" sz="1600"/>
              <a:t>Do you want to get involved? You can start by telling everyone about them. We’ve also put together a list of actions that you can take in your everyday life to contribute to a sustainable future. Go www.un.org/sustainabledevelopment/takeaction</a:t>
            </a:r>
            <a:r>
              <a:rPr lang="en-US" sz="1600" baseline="0"/>
              <a:t> for “lazy person’s guide to saving the world”!</a:t>
            </a:r>
            <a:endParaRPr lang="en-US" sz="160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a:p>
        </p:txBody>
      </p:sp>
      <p:sp>
        <p:nvSpPr>
          <p:cNvPr id="4" name="Slide Number Placeholder 3"/>
          <p:cNvSpPr>
            <a:spLocks noGrp="1"/>
          </p:cNvSpPr>
          <p:nvPr>
            <p:ph type="sldNum" sz="quarter" idx="10"/>
          </p:nvPr>
        </p:nvSpPr>
        <p:spPr/>
        <p:txBody>
          <a:bodyPr/>
          <a:lstStyle/>
          <a:p>
            <a:fld id="{BB989714-E29C-334B-8172-BA307499D778}" type="slidenum">
              <a:rPr lang="en-US" smtClean="0"/>
              <a:t>30</a:t>
            </a:fld>
            <a:endParaRPr lang="en-US"/>
          </a:p>
        </p:txBody>
      </p:sp>
    </p:spTree>
    <p:extLst>
      <p:ext uri="{BB962C8B-B14F-4D97-AF65-F5344CB8AC3E}">
        <p14:creationId xmlns:p14="http://schemas.microsoft.com/office/powerpoint/2010/main" val="2408257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989714-E29C-334B-8172-BA307499D778}" type="slidenum">
              <a:rPr lang="en-US" smtClean="0"/>
              <a:t>31</a:t>
            </a:fld>
            <a:endParaRPr lang="en-US"/>
          </a:p>
        </p:txBody>
      </p:sp>
    </p:spTree>
    <p:extLst>
      <p:ext uri="{BB962C8B-B14F-4D97-AF65-F5344CB8AC3E}">
        <p14:creationId xmlns:p14="http://schemas.microsoft.com/office/powerpoint/2010/main" val="37481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989714-E29C-334B-8172-BA307499D778}" type="slidenum">
              <a:rPr lang="en-US" smtClean="0"/>
              <a:t>32</a:t>
            </a:fld>
            <a:endParaRPr lang="en-US"/>
          </a:p>
        </p:txBody>
      </p:sp>
    </p:spTree>
    <p:extLst>
      <p:ext uri="{BB962C8B-B14F-4D97-AF65-F5344CB8AC3E}">
        <p14:creationId xmlns:p14="http://schemas.microsoft.com/office/powerpoint/2010/main" val="241296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89714-E29C-334B-8172-BA307499D778}" type="slidenum">
              <a:rPr lang="en-US" smtClean="0"/>
              <a:t>4</a:t>
            </a:fld>
            <a:endParaRPr lang="en-US"/>
          </a:p>
        </p:txBody>
      </p:sp>
    </p:spTree>
    <p:extLst>
      <p:ext uri="{BB962C8B-B14F-4D97-AF65-F5344CB8AC3E}">
        <p14:creationId xmlns:p14="http://schemas.microsoft.com/office/powerpoint/2010/main" val="132132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89714-E29C-334B-8172-BA307499D778}" type="slidenum">
              <a:rPr lang="en-US" smtClean="0"/>
              <a:t>5</a:t>
            </a:fld>
            <a:endParaRPr lang="en-US"/>
          </a:p>
        </p:txBody>
      </p:sp>
    </p:spTree>
    <p:extLst>
      <p:ext uri="{BB962C8B-B14F-4D97-AF65-F5344CB8AC3E}">
        <p14:creationId xmlns:p14="http://schemas.microsoft.com/office/powerpoint/2010/main" val="326171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89714-E29C-334B-8172-BA307499D778}" type="slidenum">
              <a:rPr lang="en-US" smtClean="0"/>
              <a:t>6</a:t>
            </a:fld>
            <a:endParaRPr lang="en-US"/>
          </a:p>
        </p:txBody>
      </p:sp>
    </p:spTree>
    <p:extLst>
      <p:ext uri="{BB962C8B-B14F-4D97-AF65-F5344CB8AC3E}">
        <p14:creationId xmlns:p14="http://schemas.microsoft.com/office/powerpoint/2010/main" val="46750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89714-E29C-334B-8172-BA307499D778}" type="slidenum">
              <a:rPr lang="en-US" smtClean="0"/>
              <a:t>7</a:t>
            </a:fld>
            <a:endParaRPr lang="en-US"/>
          </a:p>
        </p:txBody>
      </p:sp>
    </p:spTree>
    <p:extLst>
      <p:ext uri="{BB962C8B-B14F-4D97-AF65-F5344CB8AC3E}">
        <p14:creationId xmlns:p14="http://schemas.microsoft.com/office/powerpoint/2010/main" val="65379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89714-E29C-334B-8172-BA307499D778}" type="slidenum">
              <a:rPr lang="en-US" smtClean="0"/>
              <a:t>8</a:t>
            </a:fld>
            <a:endParaRPr lang="en-US"/>
          </a:p>
        </p:txBody>
      </p:sp>
    </p:spTree>
    <p:extLst>
      <p:ext uri="{BB962C8B-B14F-4D97-AF65-F5344CB8AC3E}">
        <p14:creationId xmlns:p14="http://schemas.microsoft.com/office/powerpoint/2010/main" val="424890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reports capture all volunteer work and contributions   These are used to compile a club report.</a:t>
            </a:r>
          </a:p>
          <a:p>
            <a:endParaRPr lang="en-US" dirty="0"/>
          </a:p>
          <a:p>
            <a:r>
              <a:rPr lang="en-US" dirty="0"/>
              <a:t>Clubs combine all individual reports to send to the county.</a:t>
            </a:r>
          </a:p>
          <a:p>
            <a:endParaRPr lang="en-US" dirty="0"/>
          </a:p>
          <a:p>
            <a:r>
              <a:rPr lang="en-US" dirty="0"/>
              <a:t>All club reports are compiled into a county report</a:t>
            </a:r>
          </a:p>
          <a:p>
            <a:endParaRPr lang="en-US" dirty="0"/>
          </a:p>
          <a:p>
            <a:r>
              <a:rPr lang="en-US" dirty="0"/>
              <a:t>Counties compile a total of all club reports and submits to NCECA.  At State Conference, counties are awarded gold, silver and bronze awards that reflect the number of hours reported divided by the number of members in the county.</a:t>
            </a:r>
          </a:p>
          <a:p>
            <a:endParaRPr lang="en-US" dirty="0"/>
          </a:p>
          <a:p>
            <a:r>
              <a:rPr lang="en-US" dirty="0"/>
              <a:t>One volunteer from each county will be recognized for outstanding service to ECA.</a:t>
            </a:r>
          </a:p>
          <a:p>
            <a:endParaRPr lang="en-US" dirty="0"/>
          </a:p>
          <a:p>
            <a:r>
              <a:rPr lang="en-US" dirty="0"/>
              <a:t>CVU  is an individual report of volunteer hours reported.  Members achieving 500 volunteer hours of service will be recognized. Additional hours are carried over and recognition occurs at 500 hour intervals.</a:t>
            </a:r>
          </a:p>
          <a:p>
            <a:r>
              <a:rPr lang="en-US" dirty="0"/>
              <a:t>Service Longevity recognizes the years of membership, starting with 25 years and then every 5 years after.</a:t>
            </a:r>
          </a:p>
          <a:p>
            <a:endParaRPr lang="en-US" dirty="0"/>
          </a:p>
          <a:p>
            <a:r>
              <a:rPr lang="en-US" dirty="0"/>
              <a:t>The Leadership Award is awarded through filing the Leadership Candidate Application.  One from each county progresses to the District and one from each district is recognized at State Conference.</a:t>
            </a:r>
          </a:p>
        </p:txBody>
      </p:sp>
      <p:sp>
        <p:nvSpPr>
          <p:cNvPr id="4" name="Slide Number Placeholder 3"/>
          <p:cNvSpPr>
            <a:spLocks noGrp="1"/>
          </p:cNvSpPr>
          <p:nvPr>
            <p:ph type="sldNum" sz="quarter" idx="5"/>
          </p:nvPr>
        </p:nvSpPr>
        <p:spPr/>
        <p:txBody>
          <a:bodyPr/>
          <a:lstStyle/>
          <a:p>
            <a:fld id="{BB989714-E29C-334B-8172-BA307499D778}" type="slidenum">
              <a:rPr lang="en-US" smtClean="0"/>
              <a:t>9</a:t>
            </a:fld>
            <a:endParaRPr lang="en-US"/>
          </a:p>
        </p:txBody>
      </p:sp>
    </p:spTree>
    <p:extLst>
      <p:ext uri="{BB962C8B-B14F-4D97-AF65-F5344CB8AC3E}">
        <p14:creationId xmlns:p14="http://schemas.microsoft.com/office/powerpoint/2010/main" val="58159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589C98-2354-4646-AF61-7CAF1D6237B9}"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205760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89C98-2354-4646-AF61-7CAF1D6237B9}"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402526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89C98-2354-4646-AF61-7CAF1D6237B9}"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5543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89C98-2354-4646-AF61-7CAF1D6237B9}"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168090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89C98-2354-4646-AF61-7CAF1D6237B9}" type="datetimeFigureOut">
              <a:rPr lang="en-US" smtClean="0"/>
              <a:t>10/24/19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63650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589C98-2354-4646-AF61-7CAF1D6237B9}"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10740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589C98-2354-4646-AF61-7CAF1D6237B9}" type="datetimeFigureOut">
              <a:rPr lang="en-US" smtClean="0"/>
              <a:t>10/24/19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283154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589C98-2354-4646-AF61-7CAF1D6237B9}" type="datetimeFigureOut">
              <a:rPr lang="en-US" smtClean="0"/>
              <a:t>10/24/19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53360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89C98-2354-4646-AF61-7CAF1D6237B9}" type="datetimeFigureOut">
              <a:rPr lang="en-US" smtClean="0"/>
              <a:t>10/24/19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68432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89C98-2354-4646-AF61-7CAF1D6237B9}"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58120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89C98-2354-4646-AF61-7CAF1D6237B9}" type="datetimeFigureOut">
              <a:rPr lang="en-US" smtClean="0"/>
              <a:t>10/24/19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4C3AD-7ECE-5D4B-AE9E-34E5C07ADB17}" type="slidenum">
              <a:rPr lang="en-US" smtClean="0"/>
              <a:t>‹#›</a:t>
            </a:fld>
            <a:endParaRPr lang="en-US"/>
          </a:p>
        </p:txBody>
      </p:sp>
    </p:spTree>
    <p:extLst>
      <p:ext uri="{BB962C8B-B14F-4D97-AF65-F5344CB8AC3E}">
        <p14:creationId xmlns:p14="http://schemas.microsoft.com/office/powerpoint/2010/main" val="41809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89C98-2354-4646-AF61-7CAF1D6237B9}" type="datetimeFigureOut">
              <a:rPr lang="en-US" smtClean="0"/>
              <a:t>10/24/19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4C3AD-7ECE-5D4B-AE9E-34E5C07ADB17}" type="slidenum">
              <a:rPr lang="en-US" smtClean="0"/>
              <a:t>‹#›</a:t>
            </a:fld>
            <a:endParaRPr lang="en-US"/>
          </a:p>
        </p:txBody>
      </p:sp>
    </p:spTree>
    <p:extLst>
      <p:ext uri="{BB962C8B-B14F-4D97-AF65-F5344CB8AC3E}">
        <p14:creationId xmlns:p14="http://schemas.microsoft.com/office/powerpoint/2010/main" val="251763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nvon.org/membership/" TargetMode="External"/><Relationship Id="rId4" Type="http://schemas.openxmlformats.org/officeDocument/2006/relationships/image" Target="../media/image7.tiff"/></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89" y="3149980"/>
            <a:ext cx="3191293" cy="292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rotWithShape="1">
          <a:blip r:embed="rId4"/>
          <a:srcRect l="11909" t="7782" r="13015" b="9139"/>
          <a:stretch/>
        </p:blipFill>
        <p:spPr>
          <a:xfrm>
            <a:off x="4376665" y="2005867"/>
            <a:ext cx="4767335" cy="4852133"/>
          </a:xfrm>
          <a:prstGeom prst="rect">
            <a:avLst/>
          </a:prstGeom>
        </p:spPr>
      </p:pic>
      <p:sp>
        <p:nvSpPr>
          <p:cNvPr id="6" name="Title 1"/>
          <p:cNvSpPr>
            <a:spLocks noGrp="1"/>
          </p:cNvSpPr>
          <p:nvPr>
            <p:ph type="ctrTitle"/>
          </p:nvPr>
        </p:nvSpPr>
        <p:spPr>
          <a:xfrm>
            <a:off x="824992" y="238121"/>
            <a:ext cx="7329374" cy="1982041"/>
          </a:xfrm>
        </p:spPr>
        <p:txBody>
          <a:bodyPr>
            <a:normAutofit fontScale="90000"/>
          </a:bodyPr>
          <a:lstStyle/>
          <a:p>
            <a:r>
              <a:rPr lang="en-US" sz="6600" b="1" dirty="0">
                <a:solidFill>
                  <a:srgbClr val="3366FF"/>
                </a:solidFill>
              </a:rPr>
              <a:t>The Puzzle:</a:t>
            </a:r>
            <a:br>
              <a:rPr lang="en-US" sz="6600" b="1" dirty="0">
                <a:solidFill>
                  <a:srgbClr val="3366FF"/>
                </a:solidFill>
              </a:rPr>
            </a:br>
            <a:r>
              <a:rPr lang="en-US" sz="6600" b="1" dirty="0">
                <a:solidFill>
                  <a:srgbClr val="3366FF"/>
                </a:solidFill>
              </a:rPr>
              <a:t>How does ECA fit?</a:t>
            </a:r>
          </a:p>
        </p:txBody>
      </p:sp>
    </p:spTree>
    <p:extLst>
      <p:ext uri="{BB962C8B-B14F-4D97-AF65-F5344CB8AC3E}">
        <p14:creationId xmlns:p14="http://schemas.microsoft.com/office/powerpoint/2010/main" val="184254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rot="1047330">
            <a:off x="319090" y="252567"/>
            <a:ext cx="2380715" cy="2023049"/>
          </a:xfrm>
          <a:prstGeom prst="rect">
            <a:avLst/>
          </a:prstGeom>
        </p:spPr>
      </p:pic>
      <p:sp>
        <p:nvSpPr>
          <p:cNvPr id="2" name="Title 1"/>
          <p:cNvSpPr>
            <a:spLocks noGrp="1"/>
          </p:cNvSpPr>
          <p:nvPr>
            <p:ph type="title"/>
          </p:nvPr>
        </p:nvSpPr>
        <p:spPr/>
        <p:txBody>
          <a:bodyPr/>
          <a:lstStyle/>
          <a:p>
            <a:r>
              <a:rPr lang="en-US" b="1" dirty="0">
                <a:solidFill>
                  <a:srgbClr val="008000"/>
                </a:solidFill>
                <a:latin typeface="Cambria"/>
                <a:cs typeface="Cambria"/>
              </a:rPr>
              <a:t>ECA in 2017</a:t>
            </a:r>
          </a:p>
        </p:txBody>
      </p:sp>
      <p:sp>
        <p:nvSpPr>
          <p:cNvPr id="9" name="Content Placeholder 8"/>
          <p:cNvSpPr>
            <a:spLocks noGrp="1"/>
          </p:cNvSpPr>
          <p:nvPr>
            <p:ph idx="1"/>
          </p:nvPr>
        </p:nvSpPr>
        <p:spPr/>
        <p:txBody>
          <a:bodyPr>
            <a:normAutofit lnSpcReduction="10000"/>
          </a:bodyPr>
          <a:lstStyle/>
          <a:p>
            <a:pPr marL="0" indent="0" algn="ctr">
              <a:buNone/>
            </a:pPr>
            <a:r>
              <a:rPr lang="en-US" b="1" dirty="0">
                <a:solidFill>
                  <a:srgbClr val="008000"/>
                </a:solidFill>
                <a:latin typeface="Cambria"/>
                <a:cs typeface="Cambria"/>
              </a:rPr>
              <a:t>2000 members </a:t>
            </a:r>
          </a:p>
          <a:p>
            <a:pPr marL="0" indent="0" algn="ctr">
              <a:buNone/>
            </a:pPr>
            <a:r>
              <a:rPr lang="en-US" b="1" dirty="0">
                <a:solidFill>
                  <a:srgbClr val="008000"/>
                </a:solidFill>
                <a:latin typeface="Cambria"/>
                <a:cs typeface="Cambria"/>
              </a:rPr>
              <a:t>from only 60 counties reported:</a:t>
            </a:r>
          </a:p>
          <a:p>
            <a:pPr marL="0" indent="0" algn="ctr">
              <a:buNone/>
            </a:pPr>
            <a:r>
              <a:rPr lang="en-US" b="1" dirty="0">
                <a:solidFill>
                  <a:srgbClr val="FF0000"/>
                </a:solidFill>
                <a:latin typeface="Cambria"/>
                <a:cs typeface="Cambria"/>
              </a:rPr>
              <a:t>318,874</a:t>
            </a:r>
            <a:r>
              <a:rPr lang="en-US" b="1" dirty="0">
                <a:solidFill>
                  <a:srgbClr val="008000"/>
                </a:solidFill>
                <a:latin typeface="Cambria"/>
                <a:cs typeface="Cambria"/>
              </a:rPr>
              <a:t> volunteer hours	</a:t>
            </a:r>
          </a:p>
          <a:p>
            <a:pPr marL="0" indent="0" algn="ctr">
              <a:buNone/>
            </a:pPr>
            <a:r>
              <a:rPr lang="en-US" b="1" dirty="0">
                <a:solidFill>
                  <a:srgbClr val="008000"/>
                </a:solidFill>
                <a:latin typeface="Cambria"/>
                <a:cs typeface="Cambria"/>
              </a:rPr>
              <a:t>@ $23.07/hour</a:t>
            </a:r>
          </a:p>
          <a:p>
            <a:pPr marL="0" indent="0" algn="ctr">
              <a:buNone/>
            </a:pPr>
            <a:r>
              <a:rPr lang="en-US" b="1" dirty="0">
                <a:solidFill>
                  <a:srgbClr val="008000"/>
                </a:solidFill>
                <a:latin typeface="Cambria"/>
                <a:cs typeface="Cambria"/>
              </a:rPr>
              <a:t> </a:t>
            </a:r>
          </a:p>
          <a:p>
            <a:pPr marL="0" indent="0" algn="ctr">
              <a:buNone/>
            </a:pPr>
            <a:r>
              <a:rPr lang="en-US" b="1" dirty="0">
                <a:solidFill>
                  <a:srgbClr val="008000"/>
                </a:solidFill>
                <a:latin typeface="Cambria"/>
                <a:cs typeface="Cambria"/>
              </a:rPr>
              <a:t>The gift to fellow North Carolinians </a:t>
            </a:r>
            <a:r>
              <a:rPr lang="en-US" sz="7200" b="1" dirty="0">
                <a:solidFill>
                  <a:srgbClr val="FF0000"/>
                </a:solidFill>
                <a:latin typeface="Cambria"/>
                <a:cs typeface="Cambria"/>
              </a:rPr>
              <a:t>$7,697,618.36</a:t>
            </a:r>
            <a:endParaRPr lang="en-US" b="1" dirty="0">
              <a:solidFill>
                <a:srgbClr val="008000"/>
              </a:solidFill>
            </a:endParaRPr>
          </a:p>
        </p:txBody>
      </p:sp>
    </p:spTree>
    <p:extLst>
      <p:ext uri="{BB962C8B-B14F-4D97-AF65-F5344CB8AC3E}">
        <p14:creationId xmlns:p14="http://schemas.microsoft.com/office/powerpoint/2010/main" val="217182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7766"/>
            <a:ext cx="8229600" cy="4400901"/>
          </a:xfrm>
        </p:spPr>
        <p:txBody>
          <a:bodyPr>
            <a:normAutofit fontScale="92500" lnSpcReduction="10000"/>
          </a:bodyPr>
          <a:lstStyle/>
          <a:p>
            <a:pPr marL="0" indent="0">
              <a:buNone/>
            </a:pPr>
            <a:r>
              <a:rPr lang="en-US" dirty="0">
                <a:latin typeface="Cambria"/>
                <a:cs typeface="Cambria"/>
              </a:rPr>
              <a:t>There is power in numbers because people working together are stronger than they can ever be working apart.  </a:t>
            </a:r>
          </a:p>
          <a:p>
            <a:pPr marL="0" indent="0">
              <a:buNone/>
            </a:pPr>
            <a:r>
              <a:rPr lang="en-US" dirty="0">
                <a:latin typeface="Cambria"/>
                <a:cs typeface="Cambria"/>
              </a:rPr>
              <a:t>That’s why </a:t>
            </a:r>
            <a:r>
              <a:rPr lang="en-US" b="1" dirty="0">
                <a:solidFill>
                  <a:srgbClr val="187710"/>
                </a:solidFill>
                <a:latin typeface="Cambria"/>
                <a:cs typeface="Cambria"/>
              </a:rPr>
              <a:t>ECA</a:t>
            </a:r>
            <a:r>
              <a:rPr lang="en-US" dirty="0">
                <a:latin typeface="Cambria"/>
                <a:cs typeface="Cambria"/>
              </a:rPr>
              <a:t>:</a:t>
            </a:r>
          </a:p>
          <a:p>
            <a:r>
              <a:rPr lang="en-US" dirty="0">
                <a:latin typeface="Cambria"/>
                <a:cs typeface="Cambria"/>
              </a:rPr>
              <a:t>builds strong partnerships with other civic   organizations and Cooperative Extension</a:t>
            </a:r>
          </a:p>
          <a:p>
            <a:r>
              <a:rPr lang="en-US" dirty="0">
                <a:latin typeface="Cambria"/>
                <a:cs typeface="Cambria"/>
              </a:rPr>
              <a:t>values relationships above all else, and </a:t>
            </a:r>
          </a:p>
          <a:p>
            <a:r>
              <a:rPr lang="en-US" dirty="0">
                <a:latin typeface="Cambria"/>
                <a:cs typeface="Cambria"/>
              </a:rPr>
              <a:t>believes in the incredible potential of human connection.</a:t>
            </a:r>
          </a:p>
          <a:p>
            <a:pPr marL="0" indent="0">
              <a:buNone/>
            </a:pPr>
            <a:endParaRPr lang="en-US" dirty="0"/>
          </a:p>
        </p:txBody>
      </p:sp>
      <p:pic>
        <p:nvPicPr>
          <p:cNvPr id="4" name="Picture 3"/>
          <p:cNvPicPr>
            <a:picLocks noChangeAspect="1"/>
          </p:cNvPicPr>
          <p:nvPr/>
        </p:nvPicPr>
        <p:blipFill>
          <a:blip r:embed="rId3"/>
          <a:stretch>
            <a:fillRect/>
          </a:stretch>
        </p:blipFill>
        <p:spPr>
          <a:xfrm>
            <a:off x="2565400" y="194299"/>
            <a:ext cx="3647017" cy="2065874"/>
          </a:xfrm>
          <a:prstGeom prst="rect">
            <a:avLst/>
          </a:prstGeom>
        </p:spPr>
      </p:pic>
    </p:spTree>
    <p:extLst>
      <p:ext uri="{BB962C8B-B14F-4D97-AF65-F5344CB8AC3E}">
        <p14:creationId xmlns:p14="http://schemas.microsoft.com/office/powerpoint/2010/main" val="32234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326" y="2733617"/>
            <a:ext cx="7394575"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312333" y="931333"/>
            <a:ext cx="6974417" cy="707886"/>
          </a:xfrm>
          <a:prstGeom prst="rect">
            <a:avLst/>
          </a:prstGeom>
          <a:noFill/>
        </p:spPr>
        <p:txBody>
          <a:bodyPr wrap="square" rtlCol="0">
            <a:spAutoFit/>
          </a:bodyPr>
          <a:lstStyle/>
          <a:p>
            <a:pPr algn="ctr"/>
            <a:r>
              <a:rPr lang="en-US" sz="4000" b="1" dirty="0">
                <a:solidFill>
                  <a:srgbClr val="00008E"/>
                </a:solidFill>
                <a:latin typeface="Cambria"/>
                <a:cs typeface="Cambria"/>
              </a:rPr>
              <a:t>What is NVON?</a:t>
            </a:r>
          </a:p>
        </p:txBody>
      </p:sp>
    </p:spTree>
    <p:extLst>
      <p:ext uri="{BB962C8B-B14F-4D97-AF65-F5344CB8AC3E}">
        <p14:creationId xmlns:p14="http://schemas.microsoft.com/office/powerpoint/2010/main" val="332912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1327893">
            <a:off x="6240419" y="4164322"/>
            <a:ext cx="2032000" cy="2311400"/>
          </a:xfrm>
          <a:prstGeom prst="rect">
            <a:avLst/>
          </a:prstGeom>
        </p:spPr>
      </p:pic>
      <p:pic>
        <p:nvPicPr>
          <p:cNvPr id="51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60" y="193617"/>
            <a:ext cx="7394575"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282678" y="2610808"/>
            <a:ext cx="8350275" cy="2308324"/>
          </a:xfrm>
          <a:prstGeom prst="rect">
            <a:avLst/>
          </a:prstGeom>
        </p:spPr>
        <p:txBody>
          <a:bodyPr wrap="square">
            <a:spAutoFit/>
          </a:bodyPr>
          <a:lstStyle/>
          <a:p>
            <a:pPr algn="ctr"/>
            <a:r>
              <a:rPr lang="en-US" sz="3600" b="1" dirty="0">
                <a:solidFill>
                  <a:srgbClr val="00008E"/>
                </a:solidFill>
              </a:rPr>
              <a:t>“Member organizations working together to promote communication, </a:t>
            </a:r>
          </a:p>
          <a:p>
            <a:pPr algn="ctr"/>
            <a:r>
              <a:rPr lang="en-US" sz="3600" b="1" dirty="0">
                <a:solidFill>
                  <a:srgbClr val="00008E"/>
                </a:solidFill>
              </a:rPr>
              <a:t>education and volunteerism </a:t>
            </a:r>
          </a:p>
          <a:p>
            <a:pPr algn="ctr"/>
            <a:r>
              <a:rPr lang="en-US" sz="3600" b="1" dirty="0">
                <a:solidFill>
                  <a:srgbClr val="00008E"/>
                </a:solidFill>
              </a:rPr>
              <a:t>for all people"</a:t>
            </a:r>
          </a:p>
        </p:txBody>
      </p:sp>
    </p:spTree>
    <p:extLst>
      <p:ext uri="{BB962C8B-B14F-4D97-AF65-F5344CB8AC3E}">
        <p14:creationId xmlns:p14="http://schemas.microsoft.com/office/powerpoint/2010/main" val="194005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96" y="162418"/>
            <a:ext cx="5664462" cy="1332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rot="19263028">
            <a:off x="3499027" y="3121399"/>
            <a:ext cx="2032000" cy="2311400"/>
          </a:xfrm>
          <a:prstGeom prst="rect">
            <a:avLst/>
          </a:prstGeom>
        </p:spPr>
      </p:pic>
      <p:sp>
        <p:nvSpPr>
          <p:cNvPr id="3" name="Content Placeholder 2"/>
          <p:cNvSpPr>
            <a:spLocks noGrp="1"/>
          </p:cNvSpPr>
          <p:nvPr>
            <p:ph idx="1"/>
          </p:nvPr>
        </p:nvSpPr>
        <p:spPr>
          <a:xfrm>
            <a:off x="1109038" y="2276190"/>
            <a:ext cx="7106373" cy="4340309"/>
          </a:xfrm>
        </p:spPr>
        <p:txBody>
          <a:bodyPr>
            <a:normAutofit/>
          </a:bodyPr>
          <a:lstStyle/>
          <a:p>
            <a:pPr>
              <a:buNone/>
            </a:pPr>
            <a:r>
              <a:rPr lang="en-US" dirty="0">
                <a:latin typeface="Times New Roman" charset="0"/>
              </a:rPr>
              <a:t>*Arkansas						*Illinois</a:t>
            </a:r>
          </a:p>
          <a:p>
            <a:pPr>
              <a:buNone/>
            </a:pPr>
            <a:endParaRPr lang="en-US" dirty="0">
              <a:latin typeface="Times New Roman" charset="0"/>
            </a:endParaRPr>
          </a:p>
          <a:p>
            <a:pPr>
              <a:buNone/>
            </a:pPr>
            <a:r>
              <a:rPr lang="en-US" dirty="0">
                <a:latin typeface="Times New Roman" charset="0"/>
              </a:rPr>
              <a:t>*Indiana						*Kentucky</a:t>
            </a:r>
          </a:p>
          <a:p>
            <a:pPr>
              <a:buNone/>
            </a:pPr>
            <a:endParaRPr lang="en-US" dirty="0">
              <a:latin typeface="Times New Roman" charset="0"/>
            </a:endParaRPr>
          </a:p>
          <a:p>
            <a:pPr>
              <a:buNone/>
            </a:pPr>
            <a:r>
              <a:rPr lang="en-US" dirty="0">
                <a:latin typeface="Times New Roman" charset="0"/>
              </a:rPr>
              <a:t>*North Carolina				*South Carolina</a:t>
            </a:r>
          </a:p>
          <a:p>
            <a:pPr>
              <a:buNone/>
            </a:pPr>
            <a:endParaRPr lang="en-US" dirty="0">
              <a:latin typeface="Times New Roman" charset="0"/>
            </a:endParaRPr>
          </a:p>
          <a:p>
            <a:pPr>
              <a:buNone/>
            </a:pPr>
            <a:r>
              <a:rPr lang="en-US" dirty="0">
                <a:latin typeface="Times New Roman" charset="0"/>
              </a:rPr>
              <a:t>*West Virginia				*Wisconsin</a:t>
            </a:r>
          </a:p>
          <a:p>
            <a:pPr>
              <a:buNone/>
            </a:pPr>
            <a:endParaRPr lang="en-US" dirty="0">
              <a:latin typeface="Times New Roman" charset="0"/>
            </a:endParaRPr>
          </a:p>
          <a:p>
            <a:endParaRPr lang="en-US" dirty="0"/>
          </a:p>
        </p:txBody>
      </p:sp>
      <p:sp>
        <p:nvSpPr>
          <p:cNvPr id="2" name="TextBox 1"/>
          <p:cNvSpPr txBox="1"/>
          <p:nvPr/>
        </p:nvSpPr>
        <p:spPr>
          <a:xfrm>
            <a:off x="1865397" y="1495233"/>
            <a:ext cx="5528826" cy="1077218"/>
          </a:xfrm>
          <a:prstGeom prst="rect">
            <a:avLst/>
          </a:prstGeom>
          <a:noFill/>
        </p:spPr>
        <p:txBody>
          <a:bodyPr wrap="square" rtlCol="0">
            <a:spAutoFit/>
          </a:bodyPr>
          <a:lstStyle/>
          <a:p>
            <a:pPr algn="ctr"/>
            <a:r>
              <a:rPr lang="en-US" sz="3200" dirty="0"/>
              <a:t>Eight States:</a:t>
            </a:r>
          </a:p>
          <a:p>
            <a:pPr algn="ctr"/>
            <a:endParaRPr lang="en-US" sz="3200" dirty="0"/>
          </a:p>
        </p:txBody>
      </p:sp>
    </p:spTree>
    <p:extLst>
      <p:ext uri="{BB962C8B-B14F-4D97-AF65-F5344CB8AC3E}">
        <p14:creationId xmlns:p14="http://schemas.microsoft.com/office/powerpoint/2010/main" val="102068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34863" y="1089432"/>
            <a:ext cx="8856011" cy="5780043"/>
          </a:xfrm>
          <a:prstGeom prst="rect">
            <a:avLst/>
          </a:prstGeom>
          <a:noFill/>
        </p:spPr>
        <p:txBody>
          <a:bodyPr wrap="square" rtlCol="0">
            <a:spAutoFit/>
          </a:bodyPr>
          <a:lstStyle/>
          <a:p>
            <a:r>
              <a:rPr lang="en-US" sz="2400" dirty="0"/>
              <a:t>works with Country Women’s Council (CWC) and Associated Country Women of the World (ACWW)</a:t>
            </a:r>
          </a:p>
          <a:p>
            <a:r>
              <a:rPr lang="en-US" sz="2400" dirty="0"/>
              <a:t>promotes friendship and understanding in the world</a:t>
            </a:r>
          </a:p>
          <a:p>
            <a:r>
              <a:rPr lang="en-US" sz="2400" dirty="0"/>
              <a:t>promotes sharing between member states</a:t>
            </a:r>
          </a:p>
          <a:p>
            <a:r>
              <a:rPr lang="en-US" sz="2400" dirty="0"/>
              <a:t>promotes well-being of individuals and families</a:t>
            </a:r>
          </a:p>
          <a:p>
            <a:r>
              <a:rPr lang="en-US" sz="2400" dirty="0"/>
              <a:t>brings about a better understanding of the relationship of home, community, state, nation and the world</a:t>
            </a:r>
          </a:p>
          <a:p>
            <a:r>
              <a:rPr lang="en-US" sz="2400" dirty="0"/>
              <a:t>speaks for and further interests of member organizations engaged in service to families and communities</a:t>
            </a:r>
          </a:p>
          <a:p>
            <a:r>
              <a:rPr lang="en-US" sz="2400" dirty="0"/>
              <a:t>coordinates activities and disseminates information relevant to the Associated Country Women of the World (ACWW) and Country Women's Council USA (CWC)</a:t>
            </a:r>
          </a:p>
          <a:p>
            <a:r>
              <a:rPr lang="en-US" sz="2400" dirty="0"/>
              <a:t>distributes Land Grant College and University research based educational information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213" y="162419"/>
            <a:ext cx="4978907" cy="1171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309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2384431">
            <a:off x="443081" y="145849"/>
            <a:ext cx="1786015" cy="2031592"/>
          </a:xfrm>
          <a:prstGeom prst="rect">
            <a:avLst/>
          </a:prstGeom>
        </p:spPr>
      </p:pic>
      <p:sp>
        <p:nvSpPr>
          <p:cNvPr id="9" name="TextBox 8"/>
          <p:cNvSpPr txBox="1"/>
          <p:nvPr/>
        </p:nvSpPr>
        <p:spPr>
          <a:xfrm>
            <a:off x="168579" y="2014288"/>
            <a:ext cx="8557978" cy="495520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a:buChar char="•"/>
            </a:pPr>
            <a:r>
              <a:rPr lang="en-US" sz="2000" dirty="0">
                <a:latin typeface="Cambria" panose="02040503050406030204" pitchFamily="18" charset="0"/>
                <a:cs typeface="Cambria"/>
              </a:rPr>
              <a:t>Member states work together on a </a:t>
            </a:r>
            <a:r>
              <a:rPr lang="en-US" sz="2000" b="1" i="1" dirty="0">
                <a:latin typeface="Cambria" panose="02040503050406030204" pitchFamily="18" charset="0"/>
                <a:cs typeface="Cambria"/>
              </a:rPr>
              <a:t>Project in Common </a:t>
            </a:r>
            <a:r>
              <a:rPr lang="en-US" sz="2000" dirty="0">
                <a:latin typeface="Cambria" panose="02040503050406030204" pitchFamily="18" charset="0"/>
                <a:cs typeface="Cambria"/>
              </a:rPr>
              <a:t>that rotates between international, national, and membership.</a:t>
            </a:r>
          </a:p>
          <a:p>
            <a:endParaRPr lang="en-US" sz="2000" dirty="0">
              <a:latin typeface="Cambria" panose="02040503050406030204" pitchFamily="18" charset="0"/>
              <a:cs typeface="Cambria"/>
            </a:endParaRPr>
          </a:p>
          <a:p>
            <a:pPr marL="342900" indent="-342900">
              <a:buFont typeface="Arial"/>
              <a:buChar char="•"/>
            </a:pPr>
            <a:r>
              <a:rPr lang="en-US" sz="2000" dirty="0">
                <a:latin typeface="Cambria" panose="02040503050406030204" pitchFamily="18" charset="0"/>
                <a:cs typeface="Cambria"/>
              </a:rPr>
              <a:t>The Project in Common for 2013-2015 was “Water Around The World.” Contributing more than $96,500, NVON impacted lives worldwide, one filter at a time in places as Haiti, Zimbabwe, Mozambique, Thailand, Sierra Leone and Nepal.</a:t>
            </a:r>
          </a:p>
          <a:p>
            <a:endParaRPr lang="en-US" sz="2000" dirty="0">
              <a:latin typeface="Cambria" panose="02040503050406030204" pitchFamily="18" charset="0"/>
              <a:cs typeface="Cambria"/>
            </a:endParaRPr>
          </a:p>
          <a:p>
            <a:pPr marL="342900" indent="-342900">
              <a:buFont typeface="Arial"/>
              <a:buChar char="•"/>
            </a:pPr>
            <a:r>
              <a:rPr lang="en-US" sz="2000" dirty="0">
                <a:latin typeface="Cambria" panose="02040503050406030204" pitchFamily="18" charset="0"/>
                <a:cs typeface="Cambria"/>
              </a:rPr>
              <a:t>For 2016 – 2018, 	our Project in Common was </a:t>
            </a:r>
            <a:r>
              <a:rPr lang="en-US" sz="2000" i="1" dirty="0">
                <a:latin typeface="Cambria" panose="02040503050406030204" pitchFamily="18" charset="0"/>
                <a:cs typeface="Cambria"/>
              </a:rPr>
              <a:t>Eat </a:t>
            </a:r>
            <a:r>
              <a:rPr lang="en-US" sz="2000" i="1" dirty="0">
                <a:latin typeface="Cambria" panose="02040503050406030204" pitchFamily="18" charset="0"/>
              </a:rPr>
              <a:t>Local, Eat Healthy</a:t>
            </a:r>
            <a:r>
              <a:rPr lang="en-US" sz="2000" dirty="0">
                <a:latin typeface="Cambria" panose="02040503050406030204" pitchFamily="18" charset="0"/>
              </a:rPr>
              <a:t>.  This project emphasized the local foods movement.  </a:t>
            </a:r>
          </a:p>
          <a:p>
            <a:pPr marL="342900" indent="-342900">
              <a:buFont typeface="Arial"/>
              <a:buChar char="•"/>
            </a:pPr>
            <a:endParaRPr lang="en-US" sz="2000" dirty="0">
              <a:latin typeface="Cambria" panose="02040503050406030204" pitchFamily="18" charset="0"/>
            </a:endParaRPr>
          </a:p>
          <a:p>
            <a:pPr marL="342900" indent="-342900">
              <a:buFont typeface="Arial"/>
              <a:buChar char="•"/>
            </a:pPr>
            <a:r>
              <a:rPr lang="en-US" sz="2000" b="1" dirty="0">
                <a:latin typeface="Cambria" panose="02040503050406030204" pitchFamily="18" charset="0"/>
              </a:rPr>
              <a:t>2019 – 2021, the Project in Common is </a:t>
            </a:r>
            <a:r>
              <a:rPr lang="en-US" sz="2000" b="1" i="1" dirty="0">
                <a:latin typeface="Cambria" panose="02040503050406030204" pitchFamily="18" charset="0"/>
              </a:rPr>
              <a:t>Double Your Influence: Add 2. </a:t>
            </a:r>
            <a:r>
              <a:rPr lang="en-US" b="1" dirty="0">
                <a:latin typeface="Cambria" panose="02040503050406030204" pitchFamily="18" charset="0"/>
              </a:rPr>
              <a:t>Volunteering in the U.S. is at a 10-year low. Nonprofits need to start taking volunteer retention seriously.</a:t>
            </a:r>
            <a:endParaRPr lang="en-US" sz="2000" b="1" i="1" dirty="0">
              <a:latin typeface="Cambria" panose="02040503050406030204" pitchFamily="18" charset="0"/>
            </a:endParaRPr>
          </a:p>
          <a:p>
            <a:pPr marL="342900" indent="-342900">
              <a:buFont typeface="Arial"/>
              <a:buChar char="•"/>
            </a:pPr>
            <a:endParaRPr lang="en-US" sz="2000" dirty="0"/>
          </a:p>
          <a:p>
            <a:pPr marL="342900" indent="-342900">
              <a:buFont typeface="Arial"/>
              <a:buChar char="•"/>
            </a:pPr>
            <a:endParaRPr lang="en-US" sz="2000" dirty="0"/>
          </a:p>
        </p:txBody>
      </p:sp>
      <p:sp>
        <p:nvSpPr>
          <p:cNvPr id="10" name="TextBox 9"/>
          <p:cNvSpPr txBox="1"/>
          <p:nvPr/>
        </p:nvSpPr>
        <p:spPr>
          <a:xfrm>
            <a:off x="2472490" y="1385013"/>
            <a:ext cx="4216330" cy="646331"/>
          </a:xfrm>
          <a:prstGeom prst="rect">
            <a:avLst/>
          </a:prstGeom>
          <a:noFill/>
        </p:spPr>
        <p:txBody>
          <a:bodyPr wrap="none" rtlCol="0">
            <a:spAutoFit/>
          </a:bodyPr>
          <a:lstStyle/>
          <a:p>
            <a:pPr algn="ctr"/>
            <a:r>
              <a:rPr lang="en-US" sz="3600" b="1" i="1" dirty="0">
                <a:solidFill>
                  <a:srgbClr val="00008E"/>
                </a:solidFill>
                <a:latin typeface="Cambria"/>
                <a:cs typeface="Cambria"/>
              </a:rPr>
              <a:t>Project in Common </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213" y="162419"/>
            <a:ext cx="4978907" cy="1171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708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827"/>
            <a:ext cx="8229600" cy="1143000"/>
          </a:xfrm>
        </p:spPr>
        <p:txBody>
          <a:bodyPr>
            <a:normAutofit fontScale="90000"/>
          </a:bodyPr>
          <a:lstStyle/>
          <a:p>
            <a:r>
              <a:rPr lang="en-US" b="1">
                <a:solidFill>
                  <a:srgbClr val="00008E"/>
                </a:solidFill>
                <a:latin typeface="Cambria"/>
                <a:cs typeface="Cambria"/>
              </a:rPr>
              <a:t>             NVON Project in Common</a:t>
            </a:r>
          </a:p>
        </p:txBody>
      </p:sp>
      <p:pic>
        <p:nvPicPr>
          <p:cNvPr id="4" name="Picture 3"/>
          <p:cNvPicPr>
            <a:picLocks noChangeAspect="1"/>
          </p:cNvPicPr>
          <p:nvPr/>
        </p:nvPicPr>
        <p:blipFill>
          <a:blip r:embed="rId3"/>
          <a:stretch>
            <a:fillRect/>
          </a:stretch>
        </p:blipFill>
        <p:spPr>
          <a:xfrm rot="5921802">
            <a:off x="6899460" y="4490199"/>
            <a:ext cx="1786015" cy="2031592"/>
          </a:xfrm>
          <a:prstGeom prst="rect">
            <a:avLst/>
          </a:prstGeom>
        </p:spPr>
      </p:pic>
      <p:sp>
        <p:nvSpPr>
          <p:cNvPr id="7" name="Content Placeholder 6">
            <a:extLst>
              <a:ext uri="{FF2B5EF4-FFF2-40B4-BE49-F238E27FC236}">
                <a16:creationId xmlns:a16="http://schemas.microsoft.com/office/drawing/2014/main" id="{29D57BFE-AA73-694D-85FA-1840358CF267}"/>
              </a:ext>
            </a:extLst>
          </p:cNvPr>
          <p:cNvSpPr>
            <a:spLocks noGrp="1"/>
          </p:cNvSpPr>
          <p:nvPr>
            <p:ph idx="1"/>
          </p:nvPr>
        </p:nvSpPr>
        <p:spPr>
          <a:xfrm>
            <a:off x="457200" y="1709827"/>
            <a:ext cx="8229600" cy="4525963"/>
          </a:xfrm>
        </p:spPr>
        <p:txBody>
          <a:bodyPr>
            <a:normAutofit fontScale="92500" lnSpcReduction="20000"/>
          </a:bodyPr>
          <a:lstStyle/>
          <a:p>
            <a:pPr fontAlgn="base"/>
            <a:r>
              <a:rPr lang="en-US" b="1"/>
              <a:t>#1 – </a:t>
            </a:r>
            <a:r>
              <a:rPr lang="en-US" sz="2600" b="1"/>
              <a:t>Keep volunteer retention in mind from the start.</a:t>
            </a:r>
            <a:endParaRPr lang="en-US" sz="2600"/>
          </a:p>
          <a:p>
            <a:pPr fontAlgn="base"/>
            <a:endParaRPr lang="en-US" sz="2600" b="1"/>
          </a:p>
          <a:p>
            <a:pPr fontAlgn="base"/>
            <a:r>
              <a:rPr lang="en-US" sz="2600" b="1"/>
              <a:t>#2 – Track your organization’s volunteering data.</a:t>
            </a:r>
            <a:endParaRPr lang="en-US" sz="2600"/>
          </a:p>
          <a:p>
            <a:pPr marL="0" indent="0" fontAlgn="base">
              <a:buNone/>
            </a:pPr>
            <a:endParaRPr lang="en-US" sz="2600"/>
          </a:p>
          <a:p>
            <a:pPr fontAlgn="base"/>
            <a:r>
              <a:rPr lang="en-US" sz="2600" b="1"/>
              <a:t>#3 – Provide volunteers with the resources they need.</a:t>
            </a:r>
            <a:endParaRPr lang="en-US" sz="2600"/>
          </a:p>
          <a:p>
            <a:pPr fontAlgn="base"/>
            <a:endParaRPr lang="en-US" sz="2600" b="1"/>
          </a:p>
          <a:p>
            <a:pPr fontAlgn="base"/>
            <a:r>
              <a:rPr lang="en-US" sz="2600" b="1"/>
              <a:t>#4 – Leverage volunteer skills and strengths.</a:t>
            </a:r>
            <a:endParaRPr lang="en-US" sz="2600"/>
          </a:p>
          <a:p>
            <a:pPr marL="0" indent="0" fontAlgn="base">
              <a:buNone/>
            </a:pPr>
            <a:r>
              <a:rPr lang="en-US" sz="2600"/>
              <a:t>                </a:t>
            </a:r>
          </a:p>
          <a:p>
            <a:pPr fontAlgn="base"/>
            <a:r>
              <a:rPr lang="en-US" sz="2600" b="1"/>
              <a:t>#5 -Follow-up and stay in touch.</a:t>
            </a:r>
          </a:p>
          <a:p>
            <a:pPr fontAlgn="base"/>
            <a:endParaRPr lang="en-US" sz="2600"/>
          </a:p>
          <a:p>
            <a:pPr fontAlgn="base"/>
            <a:r>
              <a:rPr lang="en-US" sz="2600" b="1"/>
              <a:t>#7 – Thank, thank, and thank again.</a:t>
            </a:r>
          </a:p>
          <a:p>
            <a:pPr fontAlgn="base"/>
            <a:endParaRPr lang="en-US"/>
          </a:p>
        </p:txBody>
      </p:sp>
      <p:pic>
        <p:nvPicPr>
          <p:cNvPr id="8" name="Picture 7">
            <a:extLst>
              <a:ext uri="{FF2B5EF4-FFF2-40B4-BE49-F238E27FC236}">
                <a16:creationId xmlns:a16="http://schemas.microsoft.com/office/drawing/2014/main" id="{A9AB002C-B1FF-734E-8B74-9B798B5D245D}"/>
              </a:ext>
            </a:extLst>
          </p:cNvPr>
          <p:cNvPicPr>
            <a:picLocks noChangeAspect="1"/>
          </p:cNvPicPr>
          <p:nvPr/>
        </p:nvPicPr>
        <p:blipFill>
          <a:blip r:embed="rId4"/>
          <a:stretch>
            <a:fillRect/>
          </a:stretch>
        </p:blipFill>
        <p:spPr>
          <a:xfrm>
            <a:off x="272024" y="254552"/>
            <a:ext cx="2124707" cy="1345648"/>
          </a:xfrm>
          <a:prstGeom prst="rect">
            <a:avLst/>
          </a:prstGeom>
        </p:spPr>
      </p:pic>
      <p:sp>
        <p:nvSpPr>
          <p:cNvPr id="9" name="TextBox 8">
            <a:extLst>
              <a:ext uri="{FF2B5EF4-FFF2-40B4-BE49-F238E27FC236}">
                <a16:creationId xmlns:a16="http://schemas.microsoft.com/office/drawing/2014/main" id="{DBABD619-2B35-DF4D-9865-D111ADE8359A}"/>
              </a:ext>
            </a:extLst>
          </p:cNvPr>
          <p:cNvSpPr txBox="1"/>
          <p:nvPr/>
        </p:nvSpPr>
        <p:spPr>
          <a:xfrm>
            <a:off x="1012179" y="6160750"/>
            <a:ext cx="5641145" cy="369332"/>
          </a:xfrm>
          <a:prstGeom prst="rect">
            <a:avLst/>
          </a:prstGeom>
          <a:noFill/>
        </p:spPr>
        <p:txBody>
          <a:bodyPr wrap="square" rtlCol="0">
            <a:spAutoFit/>
          </a:bodyPr>
          <a:lstStyle/>
          <a:p>
            <a:r>
              <a:rPr lang="en-US">
                <a:hlinkClick r:id="rId5"/>
              </a:rPr>
              <a:t>http://www.nvon.org/membership/</a:t>
            </a:r>
            <a:endParaRPr lang="en-US"/>
          </a:p>
        </p:txBody>
      </p:sp>
    </p:spTree>
    <p:extLst>
      <p:ext uri="{BB962C8B-B14F-4D97-AF65-F5344CB8AC3E}">
        <p14:creationId xmlns:p14="http://schemas.microsoft.com/office/powerpoint/2010/main" val="103139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zzle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4500">
            <a:off x="1272029" y="580036"/>
            <a:ext cx="3875245" cy="2203571"/>
          </a:xfrm>
          <a:prstGeom prst="rect">
            <a:avLst/>
          </a:prstGeom>
        </p:spPr>
      </p:pic>
      <p:sp>
        <p:nvSpPr>
          <p:cNvPr id="3" name="Content Placeholder 2"/>
          <p:cNvSpPr>
            <a:spLocks noGrp="1"/>
          </p:cNvSpPr>
          <p:nvPr>
            <p:ph idx="1"/>
          </p:nvPr>
        </p:nvSpPr>
        <p:spPr>
          <a:xfrm>
            <a:off x="551712" y="4177874"/>
            <a:ext cx="8229600" cy="2164535"/>
          </a:xfrm>
        </p:spPr>
        <p:txBody>
          <a:bodyPr/>
          <a:lstStyle/>
          <a:p>
            <a:r>
              <a:rPr lang="en-US" b="1">
                <a:solidFill>
                  <a:srgbClr val="00008E"/>
                </a:solidFill>
                <a:latin typeface="Cambria"/>
                <a:cs typeface="Cambria"/>
              </a:rPr>
              <a:t>There is power in numbers and in conversations – the ability to acknowledge where the problems lie and the power to change life trajectories. </a:t>
            </a:r>
          </a:p>
          <a:p>
            <a:pPr marL="0" indent="0">
              <a:buNone/>
            </a:pPr>
            <a:endParaRPr lang="en-US" b="1">
              <a:solidFill>
                <a:srgbClr val="00008E"/>
              </a:solidFill>
              <a:latin typeface="Cambria"/>
              <a:cs typeface="Cambria"/>
            </a:endParaRPr>
          </a:p>
        </p:txBody>
      </p:sp>
      <p:pic>
        <p:nvPicPr>
          <p:cNvPr id="9" name="Picture 8"/>
          <p:cNvPicPr>
            <a:picLocks noChangeAspect="1"/>
          </p:cNvPicPr>
          <p:nvPr/>
        </p:nvPicPr>
        <p:blipFill>
          <a:blip r:embed="rId4"/>
          <a:stretch>
            <a:fillRect/>
          </a:stretch>
        </p:blipFill>
        <p:spPr>
          <a:xfrm>
            <a:off x="3438450" y="1472107"/>
            <a:ext cx="975624" cy="804230"/>
          </a:xfrm>
          <a:prstGeom prst="rect">
            <a:avLst/>
          </a:prstGeom>
        </p:spPr>
      </p:pic>
      <p:pic>
        <p:nvPicPr>
          <p:cNvPr id="7" name="Picture 6"/>
          <p:cNvPicPr>
            <a:picLocks noChangeAspect="1"/>
          </p:cNvPicPr>
          <p:nvPr/>
        </p:nvPicPr>
        <p:blipFill>
          <a:blip r:embed="rId5"/>
          <a:stretch>
            <a:fillRect/>
          </a:stretch>
        </p:blipFill>
        <p:spPr>
          <a:xfrm rot="2444167">
            <a:off x="3757652" y="425599"/>
            <a:ext cx="1879600" cy="1549400"/>
          </a:xfrm>
          <a:prstGeom prst="rect">
            <a:avLst/>
          </a:prstGeom>
        </p:spPr>
      </p:pic>
      <p:sp>
        <p:nvSpPr>
          <p:cNvPr id="2" name="TextBox 1"/>
          <p:cNvSpPr txBox="1"/>
          <p:nvPr/>
        </p:nvSpPr>
        <p:spPr>
          <a:xfrm>
            <a:off x="981240" y="3412052"/>
            <a:ext cx="7483925" cy="646331"/>
          </a:xfrm>
          <a:prstGeom prst="rect">
            <a:avLst/>
          </a:prstGeom>
          <a:noFill/>
        </p:spPr>
        <p:txBody>
          <a:bodyPr wrap="square" rtlCol="0">
            <a:spAutoFit/>
          </a:bodyPr>
          <a:lstStyle/>
          <a:p>
            <a:r>
              <a:rPr lang="en-US" sz="3600" b="1">
                <a:solidFill>
                  <a:srgbClr val="187710"/>
                </a:solidFill>
                <a:latin typeface="Cambria"/>
                <a:cs typeface="Cambria"/>
              </a:rPr>
              <a:t>ECA is part of a national puzzle . . . </a:t>
            </a:r>
          </a:p>
        </p:txBody>
      </p:sp>
    </p:spTree>
    <p:extLst>
      <p:ext uri="{BB962C8B-B14F-4D97-AF65-F5344CB8AC3E}">
        <p14:creationId xmlns:p14="http://schemas.microsoft.com/office/powerpoint/2010/main" val="98066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6849" y="-158770"/>
            <a:ext cx="2893150" cy="2893150"/>
          </a:xfrm>
          <a:prstGeom prst="rect">
            <a:avLst/>
          </a:prstGeom>
        </p:spPr>
      </p:pic>
      <p:sp>
        <p:nvSpPr>
          <p:cNvPr id="2" name="Title 1"/>
          <p:cNvSpPr>
            <a:spLocks noGrp="1"/>
          </p:cNvSpPr>
          <p:nvPr>
            <p:ph type="title"/>
          </p:nvPr>
        </p:nvSpPr>
        <p:spPr>
          <a:xfrm>
            <a:off x="457200" y="2009622"/>
            <a:ext cx="8229600" cy="1143000"/>
          </a:xfrm>
        </p:spPr>
        <p:txBody>
          <a:bodyPr/>
          <a:lstStyle/>
          <a:p>
            <a:r>
              <a:rPr lang="en-US"/>
              <a:t>Country Women’s Council USA</a:t>
            </a:r>
          </a:p>
        </p:txBody>
      </p:sp>
      <p:sp>
        <p:nvSpPr>
          <p:cNvPr id="3" name="Content Placeholder 2"/>
          <p:cNvSpPr>
            <a:spLocks noGrp="1"/>
          </p:cNvSpPr>
          <p:nvPr>
            <p:ph idx="1"/>
          </p:nvPr>
        </p:nvSpPr>
        <p:spPr>
          <a:xfrm>
            <a:off x="457200" y="3152622"/>
            <a:ext cx="8229600" cy="3356965"/>
          </a:xfrm>
        </p:spPr>
        <p:txBody>
          <a:bodyPr/>
          <a:lstStyle/>
          <a:p>
            <a:pPr algn="just"/>
            <a:r>
              <a:rPr lang="en-US"/>
              <a:t>The Country Women’s Council of the United States of America (CWC), is a coordinating council,  composed of Associated Country Women of the World (ACWW) member societies in the USA and meets annually to promote the work of ACWW.</a:t>
            </a:r>
          </a:p>
          <a:p>
            <a:endParaRPr lang="en-US"/>
          </a:p>
        </p:txBody>
      </p:sp>
      <p:pic>
        <p:nvPicPr>
          <p:cNvPr id="6" name="Picture 5"/>
          <p:cNvPicPr>
            <a:picLocks noChangeAspect="1"/>
          </p:cNvPicPr>
          <p:nvPr/>
        </p:nvPicPr>
        <p:blipFill>
          <a:blip r:embed="rId4"/>
          <a:stretch>
            <a:fillRect/>
          </a:stretch>
        </p:blipFill>
        <p:spPr>
          <a:xfrm>
            <a:off x="1004105" y="415485"/>
            <a:ext cx="2539795" cy="1974690"/>
          </a:xfrm>
          <a:prstGeom prst="rect">
            <a:avLst/>
          </a:prstGeom>
        </p:spPr>
      </p:pic>
    </p:spTree>
    <p:extLst>
      <p:ext uri="{BB962C8B-B14F-4D97-AF65-F5344CB8AC3E}">
        <p14:creationId xmlns:p14="http://schemas.microsoft.com/office/powerpoint/2010/main" val="91919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88"/>
            <a:ext cx="8229600" cy="1143000"/>
          </a:xfrm>
        </p:spPr>
        <p:txBody>
          <a:bodyPr>
            <a:noAutofit/>
          </a:bodyPr>
          <a:lstStyle/>
          <a:p>
            <a:r>
              <a:rPr lang="en-US" sz="7200" b="1" dirty="0">
                <a:solidFill>
                  <a:srgbClr val="008000"/>
                </a:solidFill>
              </a:rPr>
              <a:t>ECA</a:t>
            </a:r>
          </a:p>
        </p:txBody>
      </p:sp>
      <p:sp>
        <p:nvSpPr>
          <p:cNvPr id="4" name="Text Box 1"/>
          <p:cNvSpPr txBox="1">
            <a:spLocks noGrp="1" noChangeArrowheads="1"/>
          </p:cNvSpPr>
          <p:nvPr>
            <p:ph idx="1"/>
          </p:nvPr>
        </p:nvSpPr>
        <p:spPr bwMode="auto">
          <a:xfrm>
            <a:off x="213533" y="2093081"/>
            <a:ext cx="8788579" cy="4323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normAutofit fontScale="92500" lnSpcReduction="10000"/>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defTabSz="914400"/>
            <a:r>
              <a:rPr kumimoji="0" lang="en-US" sz="3600" b="0" i="1" u="none" strike="noStrike" cap="none" normalizeH="0" baseline="0" dirty="0">
                <a:ln>
                  <a:noFill/>
                </a:ln>
                <a:solidFill>
                  <a:srgbClr val="008000"/>
                </a:solidFill>
                <a:effectLst/>
                <a:latin typeface="Cambria"/>
                <a:ea typeface="ÇlÇr ñæí©" charset="0"/>
                <a:cs typeface="Cambria"/>
              </a:rPr>
              <a:t>For more than one hundred years, ECA members have been leaders in their communities by identifying needs and rallying the people and resources to meet those needs.</a:t>
            </a:r>
          </a:p>
          <a:p>
            <a:pPr marL="0" indent="0" defTabSz="914400">
              <a:buNone/>
            </a:pPr>
            <a:endParaRPr kumimoji="0" lang="en-US" sz="3600" b="0" i="1" u="none" strike="noStrike" cap="none" normalizeH="0" baseline="0" dirty="0">
              <a:ln>
                <a:noFill/>
              </a:ln>
              <a:solidFill>
                <a:srgbClr val="008000"/>
              </a:solidFill>
              <a:effectLst/>
              <a:latin typeface="Cambria"/>
              <a:ea typeface="ÇlÇr ñæí©" charset="0"/>
              <a:cs typeface="Cambria"/>
            </a:endParaRPr>
          </a:p>
          <a:p>
            <a:pPr defTabSz="914400"/>
            <a:r>
              <a:rPr lang="en-US" sz="3600" i="1" dirty="0">
                <a:solidFill>
                  <a:srgbClr val="008000"/>
                </a:solidFill>
                <a:latin typeface="Cambria"/>
                <a:cs typeface="Cambria"/>
              </a:rPr>
              <a:t>The purpose of ECA is to empower individuals and families to improve their quality of living through continuing education, leadership development and community service.</a:t>
            </a:r>
          </a:p>
          <a:p>
            <a:pPr defTabSz="914400"/>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7" name="Picture 6"/>
          <p:cNvPicPr>
            <a:picLocks noChangeAspect="1"/>
          </p:cNvPicPr>
          <p:nvPr/>
        </p:nvPicPr>
        <p:blipFill>
          <a:blip r:embed="rId3"/>
          <a:stretch>
            <a:fillRect/>
          </a:stretch>
        </p:blipFill>
        <p:spPr>
          <a:xfrm>
            <a:off x="5480149" y="274638"/>
            <a:ext cx="2292419" cy="1948018"/>
          </a:xfrm>
          <a:prstGeom prst="rect">
            <a:avLst/>
          </a:prstGeom>
        </p:spPr>
      </p:pic>
    </p:spTree>
    <p:extLst>
      <p:ext uri="{BB962C8B-B14F-4D97-AF65-F5344CB8AC3E}">
        <p14:creationId xmlns:p14="http://schemas.microsoft.com/office/powerpoint/2010/main" val="104830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Member Societies</a:t>
            </a:r>
          </a:p>
        </p:txBody>
      </p:sp>
      <p:sp>
        <p:nvSpPr>
          <p:cNvPr id="3" name="Content Placeholder 2"/>
          <p:cNvSpPr>
            <a:spLocks noGrp="1"/>
          </p:cNvSpPr>
          <p:nvPr>
            <p:ph idx="1"/>
          </p:nvPr>
        </p:nvSpPr>
        <p:spPr/>
        <p:txBody>
          <a:bodyPr/>
          <a:lstStyle/>
          <a:p>
            <a:r>
              <a:rPr lang="en-US"/>
              <a:t>National Master Farm Homemaker’s Guild</a:t>
            </a:r>
          </a:p>
          <a:p>
            <a:pPr marL="0" indent="0">
              <a:buNone/>
            </a:pPr>
            <a:endParaRPr lang="en-US"/>
          </a:p>
          <a:p>
            <a:r>
              <a:rPr lang="en-US"/>
              <a:t>NVON states</a:t>
            </a:r>
          </a:p>
          <a:p>
            <a:pPr marL="0" indent="0">
              <a:buNone/>
            </a:pPr>
            <a:endParaRPr lang="en-US"/>
          </a:p>
          <a:p>
            <a:r>
              <a:rPr lang="en-US"/>
              <a:t>Other support groups for Cooperative Extension in other states, </a:t>
            </a:r>
            <a:r>
              <a:rPr lang="en-US" err="1"/>
              <a:t>i.e</a:t>
            </a:r>
            <a:r>
              <a:rPr lang="en-US"/>
              <a:t> Family &amp; Community Education, Homemakers, etc.</a:t>
            </a:r>
          </a:p>
        </p:txBody>
      </p:sp>
      <p:pic>
        <p:nvPicPr>
          <p:cNvPr id="4" name="Picture 3"/>
          <p:cNvPicPr>
            <a:picLocks noChangeAspect="1"/>
          </p:cNvPicPr>
          <p:nvPr/>
        </p:nvPicPr>
        <p:blipFill>
          <a:blip r:embed="rId3"/>
          <a:stretch>
            <a:fillRect/>
          </a:stretch>
        </p:blipFill>
        <p:spPr>
          <a:xfrm>
            <a:off x="6147005" y="2098611"/>
            <a:ext cx="2539795" cy="1974690"/>
          </a:xfrm>
          <a:prstGeom prst="rect">
            <a:avLst/>
          </a:prstGeom>
        </p:spPr>
      </p:pic>
    </p:spTree>
    <p:extLst>
      <p:ext uri="{BB962C8B-B14F-4D97-AF65-F5344CB8AC3E}">
        <p14:creationId xmlns:p14="http://schemas.microsoft.com/office/powerpoint/2010/main" val="248329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5425929">
            <a:off x="6628151" y="470940"/>
            <a:ext cx="2539795" cy="1974690"/>
          </a:xfrm>
          <a:prstGeom prst="rect">
            <a:avLst/>
          </a:prstGeom>
        </p:spPr>
      </p:pic>
      <p:sp>
        <p:nvSpPr>
          <p:cNvPr id="2" name="Title 1"/>
          <p:cNvSpPr>
            <a:spLocks noGrp="1"/>
          </p:cNvSpPr>
          <p:nvPr>
            <p:ph type="title"/>
          </p:nvPr>
        </p:nvSpPr>
        <p:spPr/>
        <p:txBody>
          <a:bodyPr/>
          <a:lstStyle/>
          <a:p>
            <a:r>
              <a:rPr lang="en-US"/>
              <a:t>Projects &amp; Events</a:t>
            </a:r>
          </a:p>
        </p:txBody>
      </p:sp>
      <p:sp>
        <p:nvSpPr>
          <p:cNvPr id="3" name="Content Placeholder 2"/>
          <p:cNvSpPr>
            <a:spLocks noGrp="1"/>
          </p:cNvSpPr>
          <p:nvPr>
            <p:ph idx="1"/>
          </p:nvPr>
        </p:nvSpPr>
        <p:spPr>
          <a:xfrm>
            <a:off x="457200" y="1412493"/>
            <a:ext cx="8229600" cy="5026530"/>
          </a:xfrm>
        </p:spPr>
        <p:txBody>
          <a:bodyPr>
            <a:normAutofit fontScale="40000" lnSpcReduction="20000"/>
          </a:bodyPr>
          <a:lstStyle/>
          <a:p>
            <a:r>
              <a:rPr lang="en-US" sz="3800" b="1">
                <a:latin typeface="Cambria"/>
                <a:cs typeface="Cambria"/>
              </a:rPr>
              <a:t>Zero Hunger challenge - </a:t>
            </a:r>
            <a:r>
              <a:rPr lang="en-US" sz="3800"/>
              <a:t>The Zero Hunger vision reflects five</a:t>
            </a:r>
          </a:p>
          <a:p>
            <a:pPr indent="0">
              <a:buNone/>
            </a:pPr>
            <a:r>
              <a:rPr lang="en-US" sz="3800"/>
              <a:t>elements from within the Sustainable Development Goals, which taken </a:t>
            </a:r>
          </a:p>
          <a:p>
            <a:pPr indent="0">
              <a:buNone/>
            </a:pPr>
            <a:r>
              <a:rPr lang="en-US" sz="3800"/>
              <a:t>together, can end hunger, eliminate all form of malnutrition, and build </a:t>
            </a:r>
          </a:p>
          <a:p>
            <a:pPr indent="0">
              <a:buNone/>
            </a:pPr>
            <a:r>
              <a:rPr lang="en-US" sz="3800"/>
              <a:t>inclusive and sustainable food systems.</a:t>
            </a:r>
            <a:endParaRPr lang="en-US" sz="3800">
              <a:latin typeface="Cambria"/>
              <a:cs typeface="Cambria"/>
            </a:endParaRPr>
          </a:p>
          <a:p>
            <a:pPr marL="0" indent="0">
              <a:buNone/>
            </a:pPr>
            <a:endParaRPr lang="en-US" sz="3800" b="1">
              <a:latin typeface="Cambria"/>
              <a:cs typeface="Cambria"/>
            </a:endParaRPr>
          </a:p>
          <a:p>
            <a:pPr algn="just" fontAlgn="base"/>
            <a:r>
              <a:rPr lang="en-US" sz="3800" b="1"/>
              <a:t>Enhancement of Nutritional Health Security through Home Gardens for Dalit Women (Fully Funded) - </a:t>
            </a:r>
            <a:r>
              <a:rPr lang="en-US" sz="3800"/>
              <a:t>The beneficiaries of this project will be 250 Dalit women and their families (around 2,150 people in total) who are in 25 deprived rural villages in </a:t>
            </a:r>
            <a:r>
              <a:rPr lang="en-US" sz="3800" err="1"/>
              <a:t>Thanjavur</a:t>
            </a:r>
            <a:r>
              <a:rPr lang="en-US" sz="3800"/>
              <a:t> district, Tamil Nadu.</a:t>
            </a:r>
            <a:br>
              <a:rPr lang="en-US" sz="3800" b="1"/>
            </a:br>
            <a:endParaRPr lang="en-US" sz="3800" b="1"/>
          </a:p>
          <a:p>
            <a:pPr fontAlgn="base">
              <a:buFont typeface="Arial" panose="020B0604020202020204" pitchFamily="34" charset="0"/>
              <a:buChar char="•"/>
            </a:pPr>
            <a:r>
              <a:rPr lang="en-US" sz="3800" b="1"/>
              <a:t>Women Walk the World for ACWW - April 29</a:t>
            </a:r>
            <a:endParaRPr lang="en-US" sz="3800"/>
          </a:p>
          <a:p>
            <a:pPr indent="0" algn="just" fontAlgn="base">
              <a:buNone/>
            </a:pPr>
            <a:r>
              <a:rPr lang="en-US" sz="3800"/>
              <a:t>Your participation in Women Walk the World will help ACWW achieve its goal of connecting and supporting women worldwide.  Women Walk the World is an ongoing fundraiser for Pennies for Friendship and Celebration of ACWW Day. It has become a successful event worldwide.</a:t>
            </a:r>
          </a:p>
          <a:p>
            <a:pPr indent="0" algn="just" fontAlgn="base">
              <a:buNone/>
            </a:pPr>
            <a:endParaRPr lang="en-US" sz="3800" b="1"/>
          </a:p>
          <a:p>
            <a:pPr algn="just" fontAlgn="base">
              <a:buFont typeface="Arial" panose="020B0604020202020204" pitchFamily="34" charset="0"/>
              <a:buChar char="•"/>
            </a:pPr>
            <a:r>
              <a:rPr lang="en-US" sz="3800" b="1"/>
              <a:t>International Day of Rural Women - October 15  </a:t>
            </a:r>
          </a:p>
          <a:p>
            <a:pPr indent="0" algn="just" fontAlgn="base">
              <a:buNone/>
            </a:pPr>
            <a:r>
              <a:rPr lang="en-US" sz="4300"/>
              <a:t> The crucial role that women and girls play in</a:t>
            </a:r>
          </a:p>
          <a:p>
            <a:pPr indent="0" algn="just" fontAlgn="base">
              <a:buNone/>
            </a:pPr>
            <a:r>
              <a:rPr lang="en-US" sz="4300"/>
              <a:t> ensuring the sustainability of rural households</a:t>
            </a:r>
          </a:p>
          <a:p>
            <a:pPr indent="0" algn="just" fontAlgn="base">
              <a:buNone/>
            </a:pPr>
            <a:r>
              <a:rPr lang="en-US" sz="4300"/>
              <a:t> and communities, improving rural livelihoods and</a:t>
            </a:r>
          </a:p>
          <a:p>
            <a:pPr indent="0" algn="just" fontAlgn="base">
              <a:buNone/>
            </a:pPr>
            <a:r>
              <a:rPr lang="en-US" sz="4300"/>
              <a:t> overall wellbeing, has been increasingly </a:t>
            </a:r>
          </a:p>
          <a:p>
            <a:pPr indent="0" algn="just" fontAlgn="base">
              <a:buNone/>
            </a:pPr>
            <a:r>
              <a:rPr lang="en-US" sz="4300"/>
              <a:t> recognized. </a:t>
            </a:r>
          </a:p>
          <a:p>
            <a:pPr indent="0">
              <a:buNone/>
            </a:pPr>
            <a:r>
              <a:rPr lang="en-US" sz="4300"/>
              <a:t> </a:t>
            </a:r>
          </a:p>
          <a:p>
            <a:pPr algn="just" fontAlgn="base"/>
            <a:endParaRPr lang="en-US" sz="3800"/>
          </a:p>
          <a:p>
            <a:pPr marL="0" indent="0" algn="just" fontAlgn="base">
              <a:buNone/>
            </a:pPr>
            <a:endParaRPr lang="en-US" sz="2400"/>
          </a:p>
          <a:p>
            <a:endParaRPr lang="en-US" sz="2400">
              <a:latin typeface="Cambria"/>
              <a:cs typeface="Cambria"/>
            </a:endParaRPr>
          </a:p>
          <a:p>
            <a:endParaRPr lang="en-US"/>
          </a:p>
        </p:txBody>
      </p:sp>
      <p:pic>
        <p:nvPicPr>
          <p:cNvPr id="4" name="Picture 3"/>
          <p:cNvPicPr>
            <a:picLocks noChangeAspect="1"/>
          </p:cNvPicPr>
          <p:nvPr/>
        </p:nvPicPr>
        <p:blipFill rotWithShape="1">
          <a:blip r:embed="rId4"/>
          <a:srcRect l="20255" r="29202"/>
          <a:stretch/>
        </p:blipFill>
        <p:spPr>
          <a:xfrm>
            <a:off x="5763173" y="4054426"/>
            <a:ext cx="2594971" cy="2139262"/>
          </a:xfrm>
          <a:prstGeom prst="rect">
            <a:avLst/>
          </a:prstGeom>
        </p:spPr>
      </p:pic>
    </p:spTree>
    <p:extLst>
      <p:ext uri="{BB962C8B-B14F-4D97-AF65-F5344CB8AC3E}">
        <p14:creationId xmlns:p14="http://schemas.microsoft.com/office/powerpoint/2010/main" val="1791627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20284104">
            <a:off x="1157980" y="217740"/>
            <a:ext cx="1980789" cy="1534666"/>
          </a:xfrm>
          <a:prstGeom prst="rect">
            <a:avLst/>
          </a:prstGeom>
        </p:spPr>
      </p:pic>
      <p:pic>
        <p:nvPicPr>
          <p:cNvPr id="6" name="Picture 5"/>
          <p:cNvPicPr>
            <a:picLocks noChangeAspect="1"/>
          </p:cNvPicPr>
          <p:nvPr/>
        </p:nvPicPr>
        <p:blipFill>
          <a:blip r:embed="rId4"/>
          <a:stretch>
            <a:fillRect/>
          </a:stretch>
        </p:blipFill>
        <p:spPr>
          <a:xfrm>
            <a:off x="6226574" y="0"/>
            <a:ext cx="2433239" cy="1824929"/>
          </a:xfrm>
          <a:prstGeom prst="rect">
            <a:avLst/>
          </a:prstGeom>
        </p:spPr>
      </p:pic>
      <p:pic>
        <p:nvPicPr>
          <p:cNvPr id="4098" name="Picture 2" descr="logo"/>
          <p:cNvPicPr>
            <a:picLocks noChangeAspect="1" noChangeArrowheads="1"/>
          </p:cNvPicPr>
          <p:nvPr/>
        </p:nvPicPr>
        <p:blipFill>
          <a:blip r:embed="rId5" cstate="print"/>
          <a:srcRect l="11716" t="15385" r="11734" b="15385"/>
          <a:stretch>
            <a:fillRect/>
          </a:stretch>
        </p:blipFill>
        <p:spPr bwMode="auto">
          <a:xfrm>
            <a:off x="484188" y="1600200"/>
            <a:ext cx="8175625" cy="881063"/>
          </a:xfrm>
          <a:prstGeom prst="rect">
            <a:avLst/>
          </a:prstGeom>
          <a:noFill/>
          <a:ln w="9525">
            <a:noFill/>
            <a:miter lim="800000"/>
            <a:headEnd/>
            <a:tailEnd/>
          </a:ln>
        </p:spPr>
      </p:pic>
      <p:pic>
        <p:nvPicPr>
          <p:cNvPr id="4099" name="Picture 6" descr="http://www.acww.org.uk/assets/img/what_we_do.jpg"/>
          <p:cNvPicPr>
            <a:picLocks noChangeAspect="1" noChangeArrowheads="1"/>
          </p:cNvPicPr>
          <p:nvPr/>
        </p:nvPicPr>
        <p:blipFill>
          <a:blip r:embed="rId6" cstate="print"/>
          <a:srcRect l="29465"/>
          <a:stretch>
            <a:fillRect/>
          </a:stretch>
        </p:blipFill>
        <p:spPr bwMode="auto">
          <a:xfrm>
            <a:off x="2895600" y="2971800"/>
            <a:ext cx="6019800" cy="2743200"/>
          </a:xfrm>
          <a:prstGeom prst="rect">
            <a:avLst/>
          </a:prstGeom>
          <a:noFill/>
          <a:ln w="9525">
            <a:noFill/>
            <a:miter lim="800000"/>
            <a:headEnd/>
            <a:tailEnd/>
          </a:ln>
        </p:spPr>
      </p:pic>
      <p:pic>
        <p:nvPicPr>
          <p:cNvPr id="4100" name="Picture 2" descr="http://www.acww.org.uk/assets/img/aboutus_main.jpg"/>
          <p:cNvPicPr>
            <a:picLocks noChangeAspect="1" noChangeArrowheads="1"/>
          </p:cNvPicPr>
          <p:nvPr/>
        </p:nvPicPr>
        <p:blipFill>
          <a:blip r:embed="rId7" cstate="print"/>
          <a:srcRect l="66760" b="2702"/>
          <a:stretch>
            <a:fillRect/>
          </a:stretch>
        </p:blipFill>
        <p:spPr bwMode="auto">
          <a:xfrm>
            <a:off x="228600" y="2971800"/>
            <a:ext cx="2743200" cy="2743200"/>
          </a:xfrm>
          <a:prstGeom prst="rect">
            <a:avLst/>
          </a:prstGeom>
          <a:noFill/>
          <a:ln w="9525">
            <a:noFill/>
            <a:miter lim="800000"/>
            <a:headEnd/>
            <a:tailEnd/>
          </a:ln>
        </p:spPr>
      </p:pic>
      <p:pic>
        <p:nvPicPr>
          <p:cNvPr id="4101" name="Picture 4" descr="http://acww.org.uk/source/public/media/images/1385857263-0890_2.jpg"/>
          <p:cNvPicPr>
            <a:picLocks noChangeAspect="1" noChangeArrowheads="1"/>
          </p:cNvPicPr>
          <p:nvPr/>
        </p:nvPicPr>
        <p:blipFill>
          <a:blip r:embed="rId8" cstate="print"/>
          <a:srcRect r="13155"/>
          <a:stretch>
            <a:fillRect/>
          </a:stretch>
        </p:blipFill>
        <p:spPr bwMode="auto">
          <a:xfrm>
            <a:off x="228600" y="2971800"/>
            <a:ext cx="2819400" cy="2743200"/>
          </a:xfrm>
          <a:prstGeom prst="rect">
            <a:avLst/>
          </a:prstGeom>
          <a:noFill/>
          <a:ln w="9525">
            <a:noFill/>
            <a:miter lim="800000"/>
            <a:headEnd/>
            <a:tailEnd/>
          </a:ln>
        </p:spPr>
      </p:pic>
    </p:spTree>
    <p:extLst>
      <p:ext uri="{BB962C8B-B14F-4D97-AF65-F5344CB8AC3E}">
        <p14:creationId xmlns:p14="http://schemas.microsoft.com/office/powerpoint/2010/main" val="1859332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2821" y="230535"/>
            <a:ext cx="2433239" cy="1824929"/>
          </a:xfrm>
          <a:prstGeom prst="rect">
            <a:avLst/>
          </a:prstGeom>
        </p:spPr>
      </p:pic>
      <p:sp>
        <p:nvSpPr>
          <p:cNvPr id="3" name="Rectangle 2"/>
          <p:cNvSpPr/>
          <p:nvPr/>
        </p:nvSpPr>
        <p:spPr>
          <a:xfrm>
            <a:off x="228600" y="1600200"/>
            <a:ext cx="8610600" cy="2169825"/>
          </a:xfrm>
          <a:prstGeom prst="rect">
            <a:avLst/>
          </a:prstGeom>
        </p:spPr>
        <p:txBody>
          <a:bodyPr>
            <a:spAutoFit/>
          </a:bodyPr>
          <a:lstStyle/>
          <a:p>
            <a:pPr marL="800100" lvl="1" indent="-342900" algn="just">
              <a:spcBef>
                <a:spcPts val="600"/>
              </a:spcBef>
              <a:buFont typeface="Arial" charset="0"/>
              <a:buChar char="•"/>
              <a:defRPr/>
            </a:pPr>
            <a:r>
              <a:rPr lang="en-GB" sz="2000" kern="0" dirty="0">
                <a:latin typeface="Gill Sans MT" pitchFamily="34" charset="0"/>
              </a:rPr>
              <a:t>One of the largest international organisations for women’s groups</a:t>
            </a:r>
          </a:p>
          <a:p>
            <a:pPr marL="800100" lvl="1" indent="-342900" algn="just">
              <a:spcBef>
                <a:spcPts val="600"/>
              </a:spcBef>
              <a:buFont typeface="Arial" charset="0"/>
              <a:buChar char="•"/>
              <a:defRPr/>
            </a:pPr>
            <a:r>
              <a:rPr lang="en-GB" sz="2000" kern="0" dirty="0">
                <a:latin typeface="Gill Sans MT" pitchFamily="34" charset="0"/>
              </a:rPr>
              <a:t>ACWW has over 460 Member Societies worldwide in over 70 countries </a:t>
            </a:r>
          </a:p>
          <a:p>
            <a:pPr marL="800100" lvl="1" indent="-342900" algn="just">
              <a:spcBef>
                <a:spcPts val="600"/>
              </a:spcBef>
              <a:buFont typeface="Arial" charset="0"/>
              <a:buChar char="•"/>
              <a:defRPr/>
            </a:pPr>
            <a:r>
              <a:rPr lang="en-GB" sz="2000" kern="0" dirty="0">
                <a:latin typeface="Gill Sans MT" pitchFamily="34" charset="0"/>
              </a:rPr>
              <a:t>ACWW was established in Geneva in 1927</a:t>
            </a:r>
          </a:p>
          <a:p>
            <a:pPr marL="800100" lvl="1" indent="-342900" algn="just">
              <a:spcBef>
                <a:spcPts val="600"/>
              </a:spcBef>
              <a:buFont typeface="Arial" charset="0"/>
              <a:buChar char="•"/>
              <a:defRPr/>
            </a:pPr>
            <a:r>
              <a:rPr lang="en-GB" sz="2000" kern="0" dirty="0">
                <a:latin typeface="Gill Sans MT" pitchFamily="34" charset="0"/>
              </a:rPr>
              <a:t>ACWW has a Board of Trustees and six Specified Committees: Agriculture, Finance, UN, Projects, Triennial Conference and Communications and Marketing.  </a:t>
            </a:r>
          </a:p>
        </p:txBody>
      </p:sp>
      <p:sp>
        <p:nvSpPr>
          <p:cNvPr id="4" name="Title 1"/>
          <p:cNvSpPr>
            <a:spLocks noGrp="1"/>
          </p:cNvSpPr>
          <p:nvPr>
            <p:ph type="title"/>
          </p:nvPr>
        </p:nvSpPr>
        <p:spPr>
          <a:xfrm>
            <a:off x="1752600" y="1143000"/>
            <a:ext cx="6172200" cy="685800"/>
          </a:xfrm>
        </p:spPr>
        <p:txBody>
          <a:bodyPr>
            <a:normAutofit fontScale="90000"/>
          </a:bodyPr>
          <a:lstStyle/>
          <a:p>
            <a:pPr>
              <a:defRPr/>
            </a:pPr>
            <a:r>
              <a:rPr lang="en-US" sz="3000" b="1" kern="0" dirty="0">
                <a:latin typeface="Gill Sans MT" pitchFamily="34" charset="0"/>
              </a:rPr>
              <a:t>What is ACWW?</a:t>
            </a:r>
            <a:br>
              <a:rPr lang="en-US" b="1" kern="0" dirty="0">
                <a:latin typeface="Gill Sans MT" pitchFamily="34" charset="0"/>
              </a:rPr>
            </a:br>
            <a:endParaRPr lang="en-GB" dirty="0"/>
          </a:p>
        </p:txBody>
      </p:sp>
      <p:pic>
        <p:nvPicPr>
          <p:cNvPr id="5124" name="Picture 6"/>
          <p:cNvPicPr>
            <a:picLocks noChangeAspect="1" noChangeArrowheads="1"/>
          </p:cNvPicPr>
          <p:nvPr/>
        </p:nvPicPr>
        <p:blipFill>
          <a:blip r:embed="rId4" cstate="print"/>
          <a:srcRect l="50320" t="39201" r="23090" b="43687"/>
          <a:stretch>
            <a:fillRect/>
          </a:stretch>
        </p:blipFill>
        <p:spPr bwMode="auto">
          <a:xfrm>
            <a:off x="685800" y="4038600"/>
            <a:ext cx="4210050" cy="2209800"/>
          </a:xfrm>
          <a:prstGeom prst="rect">
            <a:avLst/>
          </a:prstGeom>
          <a:noFill/>
          <a:ln w="9525">
            <a:noFill/>
            <a:miter lim="800000"/>
            <a:headEnd/>
            <a:tailEnd/>
          </a:ln>
        </p:spPr>
      </p:pic>
      <p:pic>
        <p:nvPicPr>
          <p:cNvPr id="5125" name="Picture 8"/>
          <p:cNvPicPr>
            <a:picLocks noChangeAspect="1" noChangeArrowheads="1"/>
          </p:cNvPicPr>
          <p:nvPr/>
        </p:nvPicPr>
        <p:blipFill>
          <a:blip cstate="print"/>
          <a:srcRect l="20409" t="39867" r="51274" b="39536"/>
          <a:stretch>
            <a:fillRect/>
          </a:stretch>
        </p:blipFill>
        <p:spPr bwMode="auto">
          <a:xfrm>
            <a:off x="4876800" y="4038600"/>
            <a:ext cx="3711575" cy="2209800"/>
          </a:xfrm>
          <a:prstGeom prst="rect">
            <a:avLst/>
          </a:prstGeom>
          <a:noFill/>
          <a:ln w="9525">
            <a:noFill/>
            <a:miter lim="800000"/>
            <a:headEnd/>
            <a:tailEnd/>
          </a:ln>
        </p:spPr>
      </p:pic>
      <p:pic>
        <p:nvPicPr>
          <p:cNvPr id="7" name="Picture 8"/>
          <p:cNvPicPr>
            <a:picLocks noChangeAspect="1" noChangeArrowheads="1"/>
          </p:cNvPicPr>
          <p:nvPr/>
        </p:nvPicPr>
        <p:blipFill>
          <a:blip r:embed="rId5" cstate="print"/>
          <a:srcRect l="20409" t="39867" r="51274" b="39536"/>
          <a:stretch>
            <a:fillRect/>
          </a:stretch>
        </p:blipFill>
        <p:spPr bwMode="auto">
          <a:xfrm>
            <a:off x="5029200" y="4038600"/>
            <a:ext cx="3711575" cy="2209800"/>
          </a:xfrm>
          <a:prstGeom prst="rect">
            <a:avLst/>
          </a:prstGeom>
          <a:noFill/>
          <a:ln w="9525">
            <a:noFill/>
            <a:miter lim="800000"/>
            <a:headEnd/>
            <a:tailEnd/>
          </a:ln>
        </p:spPr>
      </p:pic>
    </p:spTree>
    <p:extLst>
      <p:ext uri="{BB962C8B-B14F-4D97-AF65-F5344CB8AC3E}">
        <p14:creationId xmlns:p14="http://schemas.microsoft.com/office/powerpoint/2010/main" val="316952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92672" y="457200"/>
            <a:ext cx="6622727" cy="1143000"/>
          </a:xfrm>
        </p:spPr>
        <p:txBody>
          <a:bodyPr/>
          <a:lstStyle/>
          <a:p>
            <a:r>
              <a:rPr lang="en-GB" sz="3000" b="1" dirty="0">
                <a:latin typeface="Gill Sans MT" pitchFamily="34" charset="0"/>
              </a:rPr>
              <a:t>ACWW’s Vision and Mission</a:t>
            </a:r>
          </a:p>
        </p:txBody>
      </p:sp>
      <p:pic>
        <p:nvPicPr>
          <p:cNvPr id="6" name="Picture 5"/>
          <p:cNvPicPr>
            <a:picLocks noChangeAspect="1"/>
          </p:cNvPicPr>
          <p:nvPr/>
        </p:nvPicPr>
        <p:blipFill>
          <a:blip r:embed="rId3"/>
          <a:stretch>
            <a:fillRect/>
          </a:stretch>
        </p:blipFill>
        <p:spPr>
          <a:xfrm rot="20284104">
            <a:off x="220813" y="247723"/>
            <a:ext cx="2201115" cy="1705369"/>
          </a:xfrm>
          <a:prstGeom prst="rect">
            <a:avLst/>
          </a:prstGeom>
        </p:spPr>
      </p:pic>
      <p:sp>
        <p:nvSpPr>
          <p:cNvPr id="6147" name="TextBox 2"/>
          <p:cNvSpPr txBox="1">
            <a:spLocks noChangeArrowheads="1"/>
          </p:cNvSpPr>
          <p:nvPr/>
        </p:nvSpPr>
        <p:spPr bwMode="auto">
          <a:xfrm>
            <a:off x="378530" y="1424650"/>
            <a:ext cx="8386941" cy="2215991"/>
          </a:xfrm>
          <a:prstGeom prst="rect">
            <a:avLst/>
          </a:prstGeom>
          <a:noFill/>
          <a:ln w="9525">
            <a:noFill/>
            <a:miter lim="800000"/>
            <a:headEnd/>
            <a:tailEnd/>
          </a:ln>
        </p:spPr>
        <p:txBody>
          <a:bodyPr wrap="square">
            <a:spAutoFit/>
          </a:bodyPr>
          <a:lstStyle/>
          <a:p>
            <a:pPr algn="just"/>
            <a:endParaRPr lang="en-GB" sz="2000" i="1" dirty="0">
              <a:latin typeface="Gill Sans MT" pitchFamily="34" charset="0"/>
            </a:endParaRPr>
          </a:p>
          <a:p>
            <a:pPr algn="just">
              <a:buFont typeface="Arial" charset="0"/>
              <a:buChar char="•"/>
            </a:pPr>
            <a:r>
              <a:rPr lang="en-GB" sz="2000" i="1" dirty="0">
                <a:latin typeface="Gill Sans MT" pitchFamily="34" charset="0"/>
              </a:rPr>
              <a:t>    Vision:</a:t>
            </a:r>
            <a:r>
              <a:rPr lang="en-GB" sz="2000" dirty="0">
                <a:latin typeface="Gill Sans MT" pitchFamily="34" charset="0"/>
              </a:rPr>
              <a:t> An improved quality of life for women and communities worldwide.</a:t>
            </a:r>
          </a:p>
          <a:p>
            <a:pPr algn="just"/>
            <a:endParaRPr lang="en-GB" sz="2000" i="1" dirty="0">
              <a:latin typeface="Gill Sans MT" pitchFamily="34" charset="0"/>
            </a:endParaRPr>
          </a:p>
          <a:p>
            <a:pPr algn="just">
              <a:buFont typeface="Arial" charset="0"/>
              <a:buChar char="•"/>
            </a:pPr>
            <a:r>
              <a:rPr lang="en-GB" sz="2000" i="1" dirty="0">
                <a:latin typeface="Gill Sans MT" pitchFamily="34" charset="0"/>
              </a:rPr>
              <a:t> Mission:</a:t>
            </a:r>
            <a:r>
              <a:rPr lang="en-GB" sz="2000" dirty="0">
                <a:latin typeface="Gill Sans MT" pitchFamily="34" charset="0"/>
              </a:rPr>
              <a:t> The ACWW membership and networks of rural and non-rural women will empower women and communities worldwide through: partnership, advocacy, sharing of knowledge and local activities. </a:t>
            </a:r>
          </a:p>
          <a:p>
            <a:endParaRPr lang="en-GB" dirty="0"/>
          </a:p>
        </p:txBody>
      </p:sp>
      <p:pic>
        <p:nvPicPr>
          <p:cNvPr id="6148" name="Picture 2" descr="http://www.acww.org.uk/assets/img/aboutus_main.jpg"/>
          <p:cNvPicPr>
            <a:picLocks noChangeAspect="1" noChangeArrowheads="1"/>
          </p:cNvPicPr>
          <p:nvPr/>
        </p:nvPicPr>
        <p:blipFill>
          <a:blip r:embed="rId4" cstate="print"/>
          <a:srcRect r="48000"/>
          <a:stretch>
            <a:fillRect/>
          </a:stretch>
        </p:blipFill>
        <p:spPr bwMode="auto">
          <a:xfrm>
            <a:off x="4405528" y="3591265"/>
            <a:ext cx="4281272" cy="2895600"/>
          </a:xfrm>
          <a:prstGeom prst="rect">
            <a:avLst/>
          </a:prstGeom>
          <a:noFill/>
          <a:ln w="9525">
            <a:noFill/>
            <a:miter lim="800000"/>
            <a:headEnd/>
            <a:tailEnd/>
          </a:ln>
        </p:spPr>
      </p:pic>
      <p:pic>
        <p:nvPicPr>
          <p:cNvPr id="6149" name="Picture 2" descr="http://www.acww.org.uk/assets/img/aboutus_main.jpg"/>
          <p:cNvPicPr>
            <a:picLocks noChangeAspect="1" noChangeArrowheads="1"/>
          </p:cNvPicPr>
          <p:nvPr/>
        </p:nvPicPr>
        <p:blipFill>
          <a:blip r:embed="rId4" cstate="print"/>
          <a:srcRect l="52766"/>
          <a:stretch>
            <a:fillRect/>
          </a:stretch>
        </p:blipFill>
        <p:spPr bwMode="auto">
          <a:xfrm>
            <a:off x="378530" y="3591265"/>
            <a:ext cx="4114800" cy="2895600"/>
          </a:xfrm>
          <a:prstGeom prst="rect">
            <a:avLst/>
          </a:prstGeom>
          <a:noFill/>
          <a:ln w="9525">
            <a:noFill/>
            <a:miter lim="800000"/>
            <a:headEnd/>
            <a:tailEnd/>
          </a:ln>
        </p:spPr>
      </p:pic>
    </p:spTree>
    <p:extLst>
      <p:ext uri="{BB962C8B-B14F-4D97-AF65-F5344CB8AC3E}">
        <p14:creationId xmlns:p14="http://schemas.microsoft.com/office/powerpoint/2010/main" val="26549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p:tgtEl>
                                          <p:spTgt spid="6147">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6147">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 calcmode="lin" valueType="num">
                                      <p:cBhvr additive="base">
                                        <p:cTn id="13" dur="500"/>
                                        <p:tgtEl>
                                          <p:spTgt spid="6147">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872614-2B85-F64B-9FC7-B10CAD362310}"/>
              </a:ext>
            </a:extLst>
          </p:cNvPr>
          <p:cNvPicPr>
            <a:picLocks noChangeAspect="1"/>
          </p:cNvPicPr>
          <p:nvPr/>
        </p:nvPicPr>
        <p:blipFill>
          <a:blip r:embed="rId3"/>
          <a:stretch>
            <a:fillRect/>
          </a:stretch>
        </p:blipFill>
        <p:spPr>
          <a:xfrm>
            <a:off x="84129" y="539750"/>
            <a:ext cx="8975741" cy="5778500"/>
          </a:xfrm>
          <a:prstGeom prst="rect">
            <a:avLst/>
          </a:prstGeom>
        </p:spPr>
      </p:pic>
    </p:spTree>
    <p:extLst>
      <p:ext uri="{BB962C8B-B14F-4D97-AF65-F5344CB8AC3E}">
        <p14:creationId xmlns:p14="http://schemas.microsoft.com/office/powerpoint/2010/main" val="1478932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txBox="1">
            <a:spLocks noChangeArrowheads="1"/>
          </p:cNvSpPr>
          <p:nvPr/>
        </p:nvSpPr>
        <p:spPr bwMode="auto">
          <a:xfrm>
            <a:off x="2438400" y="381000"/>
            <a:ext cx="5562600" cy="838200"/>
          </a:xfrm>
          <a:prstGeom prst="rect">
            <a:avLst/>
          </a:prstGeom>
          <a:noFill/>
          <a:ln w="9525">
            <a:noFill/>
            <a:miter lim="800000"/>
            <a:headEnd/>
            <a:tailEnd/>
          </a:ln>
        </p:spPr>
        <p:txBody>
          <a:bodyPr anchor="ctr"/>
          <a:lstStyle/>
          <a:p>
            <a:pPr algn="ctr" eaLnBrk="0" hangingPunct="0">
              <a:defRPr/>
            </a:pPr>
            <a:r>
              <a:rPr lang="en-US" sz="3000" b="1" kern="0">
                <a:latin typeface="Gill Sans MT" pitchFamily="34" charset="0"/>
                <a:ea typeface="+mj-ea"/>
                <a:cs typeface="+mj-cs"/>
              </a:rPr>
              <a:t>How ACWW is Financed </a:t>
            </a:r>
          </a:p>
        </p:txBody>
      </p:sp>
      <p:sp>
        <p:nvSpPr>
          <p:cNvPr id="4" name="Rectangle 3"/>
          <p:cNvSpPr txBox="1">
            <a:spLocks noChangeArrowheads="1"/>
          </p:cNvSpPr>
          <p:nvPr/>
        </p:nvSpPr>
        <p:spPr>
          <a:xfrm>
            <a:off x="276225" y="1201737"/>
            <a:ext cx="6248400" cy="4495800"/>
          </a:xfrm>
          <a:prstGeom prst="rect">
            <a:avLst/>
          </a:prstGeom>
        </p:spPr>
        <p:txBody>
          <a:bodyPr/>
          <a:lstStyle/>
          <a:p>
            <a:pPr marL="342900" indent="-342900" eaLnBrk="0" hangingPunct="0">
              <a:spcBef>
                <a:spcPct val="20000"/>
              </a:spcBef>
              <a:buFont typeface="Arial" charset="0"/>
              <a:buChar char="•"/>
              <a:defRPr/>
            </a:pPr>
            <a:r>
              <a:rPr lang="en-US" sz="2400" b="1">
                <a:latin typeface="Gill Sans MT" pitchFamily="34" charset="0"/>
                <a:cs typeface="+mn-cs"/>
              </a:rPr>
              <a:t>Pennies For Friendship </a:t>
            </a:r>
            <a:r>
              <a:rPr lang="en-US" sz="2400">
                <a:latin typeface="Gill Sans MT" pitchFamily="34" charset="0"/>
                <a:cs typeface="+mn-cs"/>
              </a:rPr>
              <a:t>is the lifeblood of ACWW and enables the production of awareness raising materials.</a:t>
            </a:r>
          </a:p>
          <a:p>
            <a:pPr marL="342900" indent="-342900" eaLnBrk="0" hangingPunct="0">
              <a:spcBef>
                <a:spcPct val="60000"/>
              </a:spcBef>
              <a:buFont typeface="Arial" charset="0"/>
              <a:buChar char="•"/>
              <a:defRPr/>
            </a:pPr>
            <a:r>
              <a:rPr lang="en-US" sz="2400" b="1">
                <a:latin typeface="Gill Sans MT" pitchFamily="34" charset="0"/>
                <a:cs typeface="+mn-cs"/>
              </a:rPr>
              <a:t>Dues</a:t>
            </a:r>
            <a:r>
              <a:rPr lang="en-US" sz="2400">
                <a:latin typeface="Gill Sans MT" pitchFamily="34" charset="0"/>
                <a:cs typeface="+mn-cs"/>
              </a:rPr>
              <a:t> are payable per annum by Member Societies &amp; Individual Members</a:t>
            </a:r>
          </a:p>
          <a:p>
            <a:pPr marL="342900" indent="-342900" eaLnBrk="0" hangingPunct="0">
              <a:spcBef>
                <a:spcPct val="60000"/>
              </a:spcBef>
              <a:buFont typeface="Arial" charset="0"/>
              <a:buChar char="•"/>
              <a:defRPr/>
            </a:pPr>
            <a:r>
              <a:rPr lang="en-US" sz="2400" b="1">
                <a:latin typeface="Gill Sans MT" pitchFamily="34" charset="0"/>
                <a:cs typeface="+mn-cs"/>
              </a:rPr>
              <a:t>Donations, Legacies and Grants</a:t>
            </a:r>
            <a:r>
              <a:rPr lang="en-US" sz="2400">
                <a:latin typeface="Gill Sans MT" pitchFamily="34" charset="0"/>
                <a:cs typeface="+mn-cs"/>
              </a:rPr>
              <a:t> are welcome through the Women Empowered Fund</a:t>
            </a:r>
          </a:p>
          <a:p>
            <a:pPr marL="342900" indent="-342900" eaLnBrk="0" hangingPunct="0">
              <a:spcBef>
                <a:spcPct val="60000"/>
              </a:spcBef>
              <a:buFont typeface="Arial" charset="0"/>
              <a:buChar char="•"/>
              <a:defRPr/>
            </a:pPr>
            <a:r>
              <a:rPr lang="en-US" sz="2400" b="1">
                <a:latin typeface="Gill Sans MT" pitchFamily="34" charset="0"/>
                <a:cs typeface="+mn-cs"/>
              </a:rPr>
              <a:t>ACWW receives no government funding</a:t>
            </a:r>
          </a:p>
          <a:p>
            <a:pPr marL="742950" lvl="1" indent="-285750" eaLnBrk="0" hangingPunct="0">
              <a:spcBef>
                <a:spcPct val="20000"/>
              </a:spcBef>
              <a:buFont typeface="Arial" charset="0"/>
              <a:buChar char="–"/>
              <a:defRPr/>
            </a:pPr>
            <a:endParaRPr lang="en-US" sz="2000" b="1">
              <a:latin typeface="+mn-lt"/>
              <a:cs typeface="+mn-cs"/>
            </a:endParaRPr>
          </a:p>
        </p:txBody>
      </p:sp>
      <p:pic>
        <p:nvPicPr>
          <p:cNvPr id="18436" name="Picture 2" descr="http://www.acww.org.uk/assets/img/pff-box-copy.png"/>
          <p:cNvPicPr>
            <a:picLocks noChangeAspect="1" noChangeArrowheads="1"/>
          </p:cNvPicPr>
          <p:nvPr/>
        </p:nvPicPr>
        <p:blipFill>
          <a:blip r:embed="rId3" cstate="print"/>
          <a:srcRect/>
          <a:stretch>
            <a:fillRect/>
          </a:stretch>
        </p:blipFill>
        <p:spPr bwMode="auto">
          <a:xfrm>
            <a:off x="5943600" y="2743200"/>
            <a:ext cx="2924175" cy="2913063"/>
          </a:xfrm>
          <a:prstGeom prst="rect">
            <a:avLst/>
          </a:prstGeom>
          <a:noFill/>
          <a:ln w="9525">
            <a:noFill/>
            <a:miter lim="800000"/>
            <a:headEnd/>
            <a:tailEnd/>
          </a:ln>
        </p:spPr>
      </p:pic>
      <p:sp>
        <p:nvSpPr>
          <p:cNvPr id="5" name="Rectangle 3"/>
          <p:cNvSpPr txBox="1">
            <a:spLocks noChangeArrowheads="1"/>
          </p:cNvSpPr>
          <p:nvPr/>
        </p:nvSpPr>
        <p:spPr>
          <a:xfrm>
            <a:off x="-685800" y="5486400"/>
            <a:ext cx="7558088" cy="4251325"/>
          </a:xfrm>
          <a:prstGeom prst="rect">
            <a:avLst/>
          </a:prstGeom>
        </p:spPr>
        <p:txBody>
          <a:bodyPr/>
          <a:lstStyle/>
          <a:p>
            <a:pPr marL="363538" indent="-363538">
              <a:spcBef>
                <a:spcPct val="20000"/>
              </a:spcBef>
              <a:buFont typeface="Wingdings" pitchFamily="2" charset="2"/>
              <a:buNone/>
              <a:tabLst>
                <a:tab pos="2324100" algn="l"/>
                <a:tab pos="5827713" algn="l"/>
              </a:tabLst>
              <a:defRPr/>
            </a:pPr>
            <a:endParaRPr lang="en-US">
              <a:latin typeface="Gill Sans MT" pitchFamily="34" charset="0"/>
              <a:cs typeface="+mn-cs"/>
            </a:endParaRPr>
          </a:p>
          <a:p>
            <a:pPr marL="363538" indent="-363538">
              <a:spcBef>
                <a:spcPct val="20000"/>
              </a:spcBef>
              <a:buFont typeface="Wingdings" pitchFamily="2" charset="2"/>
              <a:buNone/>
              <a:tabLst>
                <a:tab pos="2324100" algn="l"/>
                <a:tab pos="5827713" algn="l"/>
              </a:tabLst>
              <a:defRPr/>
            </a:pPr>
            <a:endParaRPr lang="en-US">
              <a:latin typeface="Gill Sans MT" pitchFamily="34" charset="0"/>
              <a:cs typeface="+mn-cs"/>
            </a:endParaRPr>
          </a:p>
          <a:p>
            <a:pPr marL="363538" indent="-363538" algn="ctr">
              <a:spcBef>
                <a:spcPct val="20000"/>
              </a:spcBef>
              <a:buFont typeface="Wingdings" pitchFamily="2" charset="2"/>
              <a:buNone/>
              <a:tabLst>
                <a:tab pos="2324100" algn="l"/>
                <a:tab pos="5827713" algn="l"/>
              </a:tabLst>
              <a:defRPr/>
            </a:pPr>
            <a:endParaRPr lang="en-US" sz="3200">
              <a:latin typeface="Gill Sans MT" pitchFamily="34" charset="0"/>
              <a:cs typeface="+mn-cs"/>
            </a:endParaRPr>
          </a:p>
        </p:txBody>
      </p:sp>
    </p:spTree>
    <p:extLst>
      <p:ext uri="{BB962C8B-B14F-4D97-AF65-F5344CB8AC3E}">
        <p14:creationId xmlns:p14="http://schemas.microsoft.com/office/powerpoint/2010/main" val="27423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6CF8-4E8C-C24B-94ED-B06D023EC50E}"/>
              </a:ext>
            </a:extLst>
          </p:cNvPr>
          <p:cNvSpPr>
            <a:spLocks noGrp="1"/>
          </p:cNvSpPr>
          <p:nvPr>
            <p:ph type="title"/>
          </p:nvPr>
        </p:nvSpPr>
        <p:spPr/>
        <p:txBody>
          <a:bodyPr/>
          <a:lstStyle/>
          <a:p>
            <a:r>
              <a:rPr lang="en-US"/>
              <a:t>How is ACWW Financed?</a:t>
            </a:r>
          </a:p>
        </p:txBody>
      </p:sp>
      <p:sp>
        <p:nvSpPr>
          <p:cNvPr id="11" name="Rectangle 10">
            <a:extLst>
              <a:ext uri="{FF2B5EF4-FFF2-40B4-BE49-F238E27FC236}">
                <a16:creationId xmlns:a16="http://schemas.microsoft.com/office/drawing/2014/main" id="{16877C1E-7D0A-0E4F-9106-66E3B3362E46}"/>
              </a:ext>
            </a:extLst>
          </p:cNvPr>
          <p:cNvSpPr/>
          <p:nvPr/>
        </p:nvSpPr>
        <p:spPr>
          <a:xfrm>
            <a:off x="165100" y="1417638"/>
            <a:ext cx="8521700" cy="830997"/>
          </a:xfrm>
          <a:prstGeom prst="rect">
            <a:avLst/>
          </a:prstGeom>
        </p:spPr>
        <p:txBody>
          <a:bodyPr wrap="square">
            <a:spAutoFit/>
          </a:bodyPr>
          <a:lstStyle/>
          <a:p>
            <a:r>
              <a:rPr lang="en-US" sz="1600">
                <a:solidFill>
                  <a:srgbClr val="000000"/>
                </a:solidFill>
                <a:latin typeface="maven-pro"/>
              </a:rPr>
              <a:t>ACWW is completely reliant on public support - without this, we could not deliver our development programs, give women a voice at the UN and other international levels, or continue facilitating women-to-women empowerment and engagement.</a:t>
            </a:r>
            <a:endParaRPr lang="en-US" sz="1600"/>
          </a:p>
        </p:txBody>
      </p:sp>
      <p:pic>
        <p:nvPicPr>
          <p:cNvPr id="13" name="Picture 12">
            <a:extLst>
              <a:ext uri="{FF2B5EF4-FFF2-40B4-BE49-F238E27FC236}">
                <a16:creationId xmlns:a16="http://schemas.microsoft.com/office/drawing/2014/main" id="{4EBF7F61-4F95-E04F-A58A-C0E7BE36362D}"/>
              </a:ext>
            </a:extLst>
          </p:cNvPr>
          <p:cNvPicPr>
            <a:picLocks noChangeAspect="1"/>
          </p:cNvPicPr>
          <p:nvPr/>
        </p:nvPicPr>
        <p:blipFill rotWithShape="1">
          <a:blip r:embed="rId3"/>
          <a:srcRect t="17116" r="64216" b="32961"/>
          <a:stretch/>
        </p:blipFill>
        <p:spPr>
          <a:xfrm>
            <a:off x="457200" y="2215569"/>
            <a:ext cx="2514600" cy="2227545"/>
          </a:xfrm>
          <a:prstGeom prst="rect">
            <a:avLst/>
          </a:prstGeom>
        </p:spPr>
      </p:pic>
      <p:sp>
        <p:nvSpPr>
          <p:cNvPr id="14" name="TextBox 13">
            <a:extLst>
              <a:ext uri="{FF2B5EF4-FFF2-40B4-BE49-F238E27FC236}">
                <a16:creationId xmlns:a16="http://schemas.microsoft.com/office/drawing/2014/main" id="{FB88849A-B38A-FF44-A3FB-49310C27E1CA}"/>
              </a:ext>
            </a:extLst>
          </p:cNvPr>
          <p:cNvSpPr txBox="1"/>
          <p:nvPr/>
        </p:nvSpPr>
        <p:spPr>
          <a:xfrm>
            <a:off x="346075" y="4508796"/>
            <a:ext cx="3251200" cy="1569660"/>
          </a:xfrm>
          <a:prstGeom prst="rect">
            <a:avLst/>
          </a:prstGeom>
          <a:noFill/>
        </p:spPr>
        <p:txBody>
          <a:bodyPr wrap="square" rtlCol="0">
            <a:spAutoFit/>
          </a:bodyPr>
          <a:lstStyle/>
          <a:p>
            <a:pPr algn="just"/>
            <a:r>
              <a:rPr lang="en-US" sz="1600"/>
              <a:t>The Women Empowered Fund was launched in 2018 as ACWW’s new funding initiative for projects.  By supporting one of the six Focus Areas, a difference is made to communities around the world.</a:t>
            </a:r>
          </a:p>
        </p:txBody>
      </p:sp>
      <p:sp>
        <p:nvSpPr>
          <p:cNvPr id="16" name="Oval 15">
            <a:extLst>
              <a:ext uri="{FF2B5EF4-FFF2-40B4-BE49-F238E27FC236}">
                <a16:creationId xmlns:a16="http://schemas.microsoft.com/office/drawing/2014/main" id="{615684B2-92CA-0F4A-A548-48AB3A96D5FB}"/>
              </a:ext>
            </a:extLst>
          </p:cNvPr>
          <p:cNvSpPr/>
          <p:nvPr/>
        </p:nvSpPr>
        <p:spPr>
          <a:xfrm>
            <a:off x="3924300" y="2654300"/>
            <a:ext cx="1320800" cy="13081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AEF2BF7-DAC8-3545-9F78-554E4598FF29}"/>
              </a:ext>
            </a:extLst>
          </p:cNvPr>
          <p:cNvSpPr txBox="1"/>
          <p:nvPr/>
        </p:nvSpPr>
        <p:spPr>
          <a:xfrm>
            <a:off x="7061200" y="4508796"/>
            <a:ext cx="1270000" cy="646331"/>
          </a:xfrm>
          <a:prstGeom prst="rect">
            <a:avLst/>
          </a:prstGeom>
          <a:noFill/>
        </p:spPr>
        <p:txBody>
          <a:bodyPr wrap="square" rtlCol="0">
            <a:spAutoFit/>
          </a:bodyPr>
          <a:lstStyle/>
          <a:p>
            <a:pPr algn="ctr"/>
            <a:r>
              <a:rPr lang="en-US" sz="1200"/>
              <a:t>Maternal &amp; Reproductive Health</a:t>
            </a:r>
          </a:p>
        </p:txBody>
      </p:sp>
      <p:sp>
        <p:nvSpPr>
          <p:cNvPr id="22" name="Oval 21">
            <a:extLst>
              <a:ext uri="{FF2B5EF4-FFF2-40B4-BE49-F238E27FC236}">
                <a16:creationId xmlns:a16="http://schemas.microsoft.com/office/drawing/2014/main" id="{777772A8-74CB-4441-A3A5-AAF24F3A2081}"/>
              </a:ext>
            </a:extLst>
          </p:cNvPr>
          <p:cNvSpPr/>
          <p:nvPr/>
        </p:nvSpPr>
        <p:spPr>
          <a:xfrm>
            <a:off x="5499100" y="2654300"/>
            <a:ext cx="1320800" cy="1308100"/>
          </a:xfrm>
          <a:prstGeom prst="ellipse">
            <a:avLst/>
          </a:prstGeom>
          <a:no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68646ED-F1A9-5245-985B-539A85F196DC}"/>
              </a:ext>
            </a:extLst>
          </p:cNvPr>
          <p:cNvSpPr txBox="1"/>
          <p:nvPr/>
        </p:nvSpPr>
        <p:spPr>
          <a:xfrm>
            <a:off x="5549900" y="3056234"/>
            <a:ext cx="1219200" cy="646331"/>
          </a:xfrm>
          <a:prstGeom prst="rect">
            <a:avLst/>
          </a:prstGeom>
          <a:noFill/>
        </p:spPr>
        <p:txBody>
          <a:bodyPr wrap="square" rtlCol="0">
            <a:spAutoFit/>
          </a:bodyPr>
          <a:lstStyle/>
          <a:p>
            <a:pPr algn="ctr"/>
            <a:r>
              <a:rPr lang="en-US" sz="1200"/>
              <a:t>Nutrition, </a:t>
            </a:r>
          </a:p>
          <a:p>
            <a:pPr algn="ctr"/>
            <a:r>
              <a:rPr lang="en-US" sz="1200"/>
              <a:t>Good Health &amp; Wellbeing</a:t>
            </a:r>
          </a:p>
        </p:txBody>
      </p:sp>
      <p:sp>
        <p:nvSpPr>
          <p:cNvPr id="24" name="Oval 23">
            <a:extLst>
              <a:ext uri="{FF2B5EF4-FFF2-40B4-BE49-F238E27FC236}">
                <a16:creationId xmlns:a16="http://schemas.microsoft.com/office/drawing/2014/main" id="{D1CEA5B4-A44A-364A-9414-DB1CFD314E0A}"/>
              </a:ext>
            </a:extLst>
          </p:cNvPr>
          <p:cNvSpPr/>
          <p:nvPr/>
        </p:nvSpPr>
        <p:spPr>
          <a:xfrm>
            <a:off x="7073900" y="2654300"/>
            <a:ext cx="1320800" cy="130810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14336E6-559D-CB44-A798-2F9731084396}"/>
              </a:ext>
            </a:extLst>
          </p:cNvPr>
          <p:cNvSpPr/>
          <p:nvPr/>
        </p:nvSpPr>
        <p:spPr>
          <a:xfrm>
            <a:off x="3937000" y="4150718"/>
            <a:ext cx="1320800" cy="1308100"/>
          </a:xfrm>
          <a:prstGeom prst="ellipse">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F35BEF-7287-B942-ACFD-C34DDC6123A3}"/>
              </a:ext>
            </a:extLst>
          </p:cNvPr>
          <p:cNvSpPr/>
          <p:nvPr/>
        </p:nvSpPr>
        <p:spPr>
          <a:xfrm>
            <a:off x="5499100" y="4132262"/>
            <a:ext cx="1320800" cy="1308100"/>
          </a:xfrm>
          <a:prstGeom prst="ellipse">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4F6841-E9AD-7048-80D4-C1A81B3F8396}"/>
              </a:ext>
            </a:extLst>
          </p:cNvPr>
          <p:cNvSpPr/>
          <p:nvPr/>
        </p:nvSpPr>
        <p:spPr>
          <a:xfrm>
            <a:off x="7061200" y="4132262"/>
            <a:ext cx="1320800" cy="1308100"/>
          </a:xfrm>
          <a:prstGeom prst="ellipse">
            <a:avLst/>
          </a:prstGeom>
          <a:noFill/>
          <a:ln w="19050">
            <a:solidFill>
              <a:srgbClr val="FF24A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925F6D5-6A8D-144F-8516-48E26D4422ED}"/>
              </a:ext>
            </a:extLst>
          </p:cNvPr>
          <p:cNvSpPr txBox="1"/>
          <p:nvPr/>
        </p:nvSpPr>
        <p:spPr>
          <a:xfrm>
            <a:off x="7099300" y="2950855"/>
            <a:ext cx="1270000" cy="830997"/>
          </a:xfrm>
          <a:prstGeom prst="rect">
            <a:avLst/>
          </a:prstGeom>
          <a:noFill/>
        </p:spPr>
        <p:txBody>
          <a:bodyPr wrap="square" rtlCol="0">
            <a:spAutoFit/>
          </a:bodyPr>
          <a:lstStyle/>
          <a:p>
            <a:pPr algn="ctr"/>
            <a:r>
              <a:rPr lang="en-US" sz="1200"/>
              <a:t>Sustainable Agriculture Training &amp; development</a:t>
            </a:r>
          </a:p>
        </p:txBody>
      </p:sp>
      <p:sp>
        <p:nvSpPr>
          <p:cNvPr id="29" name="TextBox 28">
            <a:extLst>
              <a:ext uri="{FF2B5EF4-FFF2-40B4-BE49-F238E27FC236}">
                <a16:creationId xmlns:a16="http://schemas.microsoft.com/office/drawing/2014/main" id="{829DCC76-3B5E-6A44-936C-73FCD5F7B9A2}"/>
              </a:ext>
            </a:extLst>
          </p:cNvPr>
          <p:cNvSpPr txBox="1"/>
          <p:nvPr/>
        </p:nvSpPr>
        <p:spPr>
          <a:xfrm>
            <a:off x="3962400" y="4538958"/>
            <a:ext cx="1270000" cy="646331"/>
          </a:xfrm>
          <a:prstGeom prst="rect">
            <a:avLst/>
          </a:prstGeom>
          <a:noFill/>
        </p:spPr>
        <p:txBody>
          <a:bodyPr wrap="square" rtlCol="0">
            <a:spAutoFit/>
          </a:bodyPr>
          <a:lstStyle/>
          <a:p>
            <a:pPr algn="ctr"/>
            <a:r>
              <a:rPr lang="en-US" sz="1200"/>
              <a:t>Income Generation </a:t>
            </a:r>
          </a:p>
          <a:p>
            <a:pPr algn="ctr"/>
            <a:r>
              <a:rPr lang="en-US" sz="1200"/>
              <a:t>&amp; Livelihood</a:t>
            </a:r>
          </a:p>
        </p:txBody>
      </p:sp>
      <p:sp>
        <p:nvSpPr>
          <p:cNvPr id="30" name="TextBox 29">
            <a:extLst>
              <a:ext uri="{FF2B5EF4-FFF2-40B4-BE49-F238E27FC236}">
                <a16:creationId xmlns:a16="http://schemas.microsoft.com/office/drawing/2014/main" id="{DED52AF9-5F17-E84A-AF28-8CF987C068F1}"/>
              </a:ext>
            </a:extLst>
          </p:cNvPr>
          <p:cNvSpPr txBox="1"/>
          <p:nvPr/>
        </p:nvSpPr>
        <p:spPr>
          <a:xfrm>
            <a:off x="5499100" y="4555479"/>
            <a:ext cx="1270000" cy="646331"/>
          </a:xfrm>
          <a:prstGeom prst="rect">
            <a:avLst/>
          </a:prstGeom>
          <a:noFill/>
        </p:spPr>
        <p:txBody>
          <a:bodyPr wrap="square" rtlCol="0">
            <a:spAutoFit/>
          </a:bodyPr>
          <a:lstStyle/>
          <a:p>
            <a:pPr algn="ctr"/>
            <a:r>
              <a:rPr lang="en-US" sz="1200"/>
              <a:t>Sustainable Water. Sanitation &amp; Energy</a:t>
            </a:r>
          </a:p>
        </p:txBody>
      </p:sp>
      <p:sp>
        <p:nvSpPr>
          <p:cNvPr id="31" name="TextBox 30">
            <a:extLst>
              <a:ext uri="{FF2B5EF4-FFF2-40B4-BE49-F238E27FC236}">
                <a16:creationId xmlns:a16="http://schemas.microsoft.com/office/drawing/2014/main" id="{9B70AA7E-85E2-FC49-9B94-639854A3ABAA}"/>
              </a:ext>
            </a:extLst>
          </p:cNvPr>
          <p:cNvSpPr txBox="1"/>
          <p:nvPr/>
        </p:nvSpPr>
        <p:spPr>
          <a:xfrm>
            <a:off x="3924300" y="3115235"/>
            <a:ext cx="1270000" cy="461665"/>
          </a:xfrm>
          <a:prstGeom prst="rect">
            <a:avLst/>
          </a:prstGeom>
          <a:noFill/>
        </p:spPr>
        <p:txBody>
          <a:bodyPr wrap="square" rtlCol="0">
            <a:spAutoFit/>
          </a:bodyPr>
          <a:lstStyle/>
          <a:p>
            <a:pPr algn="ctr"/>
            <a:r>
              <a:rPr lang="en-US" sz="1200"/>
              <a:t>Education  &amp; Capacity Building</a:t>
            </a:r>
          </a:p>
        </p:txBody>
      </p:sp>
    </p:spTree>
    <p:extLst>
      <p:ext uri="{BB962C8B-B14F-4D97-AF65-F5344CB8AC3E}">
        <p14:creationId xmlns:p14="http://schemas.microsoft.com/office/powerpoint/2010/main" val="2244914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txBox="1">
            <a:spLocks noChangeArrowheads="1"/>
          </p:cNvSpPr>
          <p:nvPr/>
        </p:nvSpPr>
        <p:spPr bwMode="auto">
          <a:xfrm>
            <a:off x="2971800" y="304800"/>
            <a:ext cx="4191000" cy="990600"/>
          </a:xfrm>
          <a:prstGeom prst="rect">
            <a:avLst/>
          </a:prstGeom>
          <a:noFill/>
          <a:ln w="9525">
            <a:noFill/>
            <a:miter lim="800000"/>
            <a:headEnd/>
            <a:tailEnd/>
          </a:ln>
        </p:spPr>
        <p:txBody>
          <a:bodyPr anchor="ctr"/>
          <a:lstStyle/>
          <a:p>
            <a:pPr>
              <a:defRPr/>
            </a:pPr>
            <a:r>
              <a:rPr lang="en-US" sz="3200" b="1">
                <a:latin typeface="Gill Sans MT" pitchFamily="34" charset="0"/>
                <a:ea typeface="+mj-ea"/>
                <a:cs typeface="+mj-cs"/>
              </a:rPr>
              <a:t>ACWW Projects</a:t>
            </a:r>
          </a:p>
        </p:txBody>
      </p:sp>
      <p:pic>
        <p:nvPicPr>
          <p:cNvPr id="5" name="Picture 4"/>
          <p:cNvPicPr>
            <a:picLocks noChangeAspect="1"/>
          </p:cNvPicPr>
          <p:nvPr/>
        </p:nvPicPr>
        <p:blipFill>
          <a:blip r:embed="rId3"/>
          <a:stretch>
            <a:fillRect/>
          </a:stretch>
        </p:blipFill>
        <p:spPr>
          <a:xfrm rot="20284104">
            <a:off x="531855" y="178875"/>
            <a:ext cx="2201115" cy="1705369"/>
          </a:xfrm>
          <a:prstGeom prst="rect">
            <a:avLst/>
          </a:prstGeom>
        </p:spPr>
      </p:pic>
      <p:sp>
        <p:nvSpPr>
          <p:cNvPr id="4" name="Rectangle 3"/>
          <p:cNvSpPr txBox="1">
            <a:spLocks noChangeArrowheads="1"/>
          </p:cNvSpPr>
          <p:nvPr/>
        </p:nvSpPr>
        <p:spPr>
          <a:xfrm>
            <a:off x="304800" y="1675027"/>
            <a:ext cx="8610600" cy="2820773"/>
          </a:xfrm>
          <a:prstGeom prst="rect">
            <a:avLst/>
          </a:prstGeom>
        </p:spPr>
        <p:txBody>
          <a:bodyPr/>
          <a:lstStyle/>
          <a:p>
            <a:pPr>
              <a:spcBef>
                <a:spcPct val="20000"/>
              </a:spcBef>
              <a:buFont typeface="Wingdings" pitchFamily="2" charset="2"/>
              <a:buNone/>
              <a:tabLst>
                <a:tab pos="444500" algn="l"/>
              </a:tabLst>
              <a:defRPr/>
            </a:pPr>
            <a:r>
              <a:rPr lang="en-GB" sz="2000" kern="0">
                <a:latin typeface="Gill Sans MT" pitchFamily="34" charset="0"/>
                <a:ea typeface="+mj-ea"/>
                <a:cs typeface="+mj-cs"/>
              </a:rPr>
              <a:t>ACWW and Member Societies have together funded more than 950 projects.</a:t>
            </a:r>
          </a:p>
          <a:p>
            <a:pPr>
              <a:spcBef>
                <a:spcPct val="20000"/>
              </a:spcBef>
              <a:buFont typeface="Wingdings" pitchFamily="2" charset="2"/>
              <a:buNone/>
              <a:tabLst>
                <a:tab pos="444500" algn="l"/>
              </a:tabLst>
              <a:defRPr/>
            </a:pPr>
            <a:br>
              <a:rPr lang="en-GB" sz="900" kern="0">
                <a:latin typeface="Gill Sans MT" pitchFamily="34" charset="0"/>
                <a:ea typeface="+mj-ea"/>
                <a:cs typeface="+mj-cs"/>
              </a:rPr>
            </a:br>
            <a:r>
              <a:rPr lang="en-GB" sz="2000" kern="0">
                <a:latin typeface="Gill Sans MT" pitchFamily="34" charset="0"/>
                <a:ea typeface="+mj-ea"/>
                <a:cs typeface="+mj-cs"/>
              </a:rPr>
              <a:t>ACWW actively supports a range of development programs in communities around the world: </a:t>
            </a:r>
          </a:p>
          <a:p>
            <a:pPr marL="444500" lvl="1" indent="-265113">
              <a:spcBef>
                <a:spcPts val="0"/>
              </a:spcBef>
              <a:buFont typeface="Arial" pitchFamily="34" charset="0"/>
              <a:buChar char="•"/>
              <a:tabLst>
                <a:tab pos="444500" algn="l"/>
              </a:tabLst>
              <a:defRPr/>
            </a:pPr>
            <a:r>
              <a:rPr lang="en-GB" kern="0">
                <a:latin typeface="Gill Sans MT" pitchFamily="34" charset="0"/>
                <a:ea typeface="+mj-ea"/>
                <a:cs typeface="+mj-cs"/>
              </a:rPr>
              <a:t>Education &amp; Capacity Building</a:t>
            </a:r>
          </a:p>
          <a:p>
            <a:pPr marL="444500" lvl="1" indent="-265113">
              <a:spcBef>
                <a:spcPts val="0"/>
              </a:spcBef>
              <a:buFont typeface="Arial" pitchFamily="34" charset="0"/>
              <a:buChar char="•"/>
              <a:tabLst>
                <a:tab pos="444500" algn="l"/>
              </a:tabLst>
              <a:defRPr/>
            </a:pPr>
            <a:r>
              <a:rPr lang="en-GB" kern="0">
                <a:latin typeface="Gill Sans MT" pitchFamily="34" charset="0"/>
                <a:ea typeface="+mj-ea"/>
                <a:cs typeface="+mj-cs"/>
              </a:rPr>
              <a:t>Nutrition, Good Health &amp; Wellbeing</a:t>
            </a:r>
          </a:p>
          <a:p>
            <a:pPr marL="444500" lvl="1" indent="-265113">
              <a:spcBef>
                <a:spcPts val="0"/>
              </a:spcBef>
              <a:buFont typeface="Arial" pitchFamily="34" charset="0"/>
              <a:buChar char="•"/>
              <a:tabLst>
                <a:tab pos="444500" algn="l"/>
              </a:tabLst>
              <a:defRPr/>
            </a:pPr>
            <a:r>
              <a:rPr lang="en-GB" kern="0">
                <a:latin typeface="Gill Sans MT" pitchFamily="34" charset="0"/>
                <a:ea typeface="+mj-ea"/>
                <a:cs typeface="+mj-cs"/>
              </a:rPr>
              <a:t>Sustainable Agriculture Training &amp; Development</a:t>
            </a:r>
          </a:p>
          <a:p>
            <a:pPr marL="444500" lvl="1" indent="-265113">
              <a:spcBef>
                <a:spcPts val="0"/>
              </a:spcBef>
              <a:buFont typeface="Arial" pitchFamily="34" charset="0"/>
              <a:buChar char="•"/>
              <a:tabLst>
                <a:tab pos="444500" algn="l"/>
              </a:tabLst>
              <a:defRPr/>
            </a:pPr>
            <a:r>
              <a:rPr lang="en-GB" kern="0">
                <a:latin typeface="Gill Sans MT" pitchFamily="34" charset="0"/>
                <a:ea typeface="+mj-ea"/>
                <a:cs typeface="+mj-cs"/>
              </a:rPr>
              <a:t>Income Generation &amp; Livelihood</a:t>
            </a:r>
          </a:p>
          <a:p>
            <a:pPr marL="444500" lvl="1" indent="-265113">
              <a:spcBef>
                <a:spcPts val="0"/>
              </a:spcBef>
              <a:buFont typeface="Arial" pitchFamily="34" charset="0"/>
              <a:buChar char="•"/>
              <a:tabLst>
                <a:tab pos="444500" algn="l"/>
              </a:tabLst>
              <a:defRPr/>
            </a:pPr>
            <a:r>
              <a:rPr lang="en-GB" kern="0">
                <a:latin typeface="Gill Sans MT" pitchFamily="34" charset="0"/>
                <a:ea typeface="+mj-ea"/>
                <a:cs typeface="+mj-cs"/>
              </a:rPr>
              <a:t>Sustainable Water, Sanitation  &amp; Energy</a:t>
            </a:r>
          </a:p>
          <a:p>
            <a:pPr marL="444500" lvl="1" indent="-265113">
              <a:spcBef>
                <a:spcPts val="0"/>
              </a:spcBef>
              <a:buFont typeface="Arial" pitchFamily="34" charset="0"/>
              <a:buChar char="•"/>
              <a:tabLst>
                <a:tab pos="444500" algn="l"/>
              </a:tabLst>
              <a:defRPr/>
            </a:pPr>
            <a:r>
              <a:rPr lang="en-GB" kern="0">
                <a:latin typeface="Gill Sans MT" pitchFamily="34" charset="0"/>
                <a:ea typeface="+mj-ea"/>
                <a:cs typeface="+mj-cs"/>
              </a:rPr>
              <a:t>Maternal &amp; Reproductive Health</a:t>
            </a:r>
            <a:endParaRPr lang="en-US" kern="0">
              <a:latin typeface="Gill Sans MT" pitchFamily="34" charset="0"/>
              <a:ea typeface="+mj-ea"/>
              <a:cs typeface="+mj-cs"/>
            </a:endParaRPr>
          </a:p>
        </p:txBody>
      </p:sp>
      <p:pic>
        <p:nvPicPr>
          <p:cNvPr id="14340" name="Picture 2" descr="http://www.acww.org.uk/assets/img/projects_main.jpg"/>
          <p:cNvPicPr>
            <a:picLocks noChangeAspect="1" noChangeArrowheads="1"/>
          </p:cNvPicPr>
          <p:nvPr/>
        </p:nvPicPr>
        <p:blipFill>
          <a:blip r:embed="rId4" cstate="print"/>
          <a:srcRect/>
          <a:stretch>
            <a:fillRect/>
          </a:stretch>
        </p:blipFill>
        <p:spPr bwMode="auto">
          <a:xfrm>
            <a:off x="990600" y="4495800"/>
            <a:ext cx="7391400" cy="1798638"/>
          </a:xfrm>
          <a:prstGeom prst="rect">
            <a:avLst/>
          </a:prstGeom>
          <a:noFill/>
          <a:ln w="9525">
            <a:noFill/>
            <a:miter lim="800000"/>
            <a:headEnd/>
            <a:tailEnd/>
          </a:ln>
        </p:spPr>
      </p:pic>
    </p:spTree>
    <p:extLst>
      <p:ext uri="{BB962C8B-B14F-4D97-AF65-F5344CB8AC3E}">
        <p14:creationId xmlns:p14="http://schemas.microsoft.com/office/powerpoint/2010/main" val="30857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txBox="1">
            <a:spLocks noChangeArrowheads="1"/>
          </p:cNvSpPr>
          <p:nvPr/>
        </p:nvSpPr>
        <p:spPr bwMode="auto">
          <a:xfrm>
            <a:off x="2133600" y="457200"/>
            <a:ext cx="6019800" cy="762000"/>
          </a:xfrm>
          <a:prstGeom prst="rect">
            <a:avLst/>
          </a:prstGeom>
          <a:noFill/>
          <a:ln w="9525">
            <a:noFill/>
            <a:miter lim="800000"/>
            <a:headEnd/>
            <a:tailEnd/>
          </a:ln>
        </p:spPr>
        <p:txBody>
          <a:bodyPr anchor="ctr"/>
          <a:lstStyle/>
          <a:p>
            <a:pPr algn="ctr" eaLnBrk="0" hangingPunct="0">
              <a:defRPr/>
            </a:pPr>
            <a:r>
              <a:rPr lang="en-US" sz="3000" b="1" kern="0">
                <a:latin typeface="Gill Sans MT" pitchFamily="34" charset="0"/>
                <a:ea typeface="+mj-ea"/>
                <a:cs typeface="+mj-cs"/>
              </a:rPr>
              <a:t>ACWW and the United Nations</a:t>
            </a:r>
          </a:p>
        </p:txBody>
      </p:sp>
      <p:sp>
        <p:nvSpPr>
          <p:cNvPr id="4" name="Rectangle 3"/>
          <p:cNvSpPr txBox="1">
            <a:spLocks noChangeArrowheads="1"/>
          </p:cNvSpPr>
          <p:nvPr/>
        </p:nvSpPr>
        <p:spPr>
          <a:xfrm>
            <a:off x="304800" y="1447800"/>
            <a:ext cx="8534400" cy="4038600"/>
          </a:xfrm>
          <a:prstGeom prst="rect">
            <a:avLst/>
          </a:prstGeom>
        </p:spPr>
        <p:txBody>
          <a:bodyPr/>
          <a:lstStyle/>
          <a:p>
            <a:pPr marL="342900" indent="-342900" eaLnBrk="0" hangingPunct="0">
              <a:spcBef>
                <a:spcPts val="0"/>
              </a:spcBef>
              <a:buFont typeface="Arial" pitchFamily="34" charset="0"/>
              <a:buChar char="•"/>
              <a:defRPr/>
            </a:pPr>
            <a:r>
              <a:rPr lang="en-US" sz="2200" kern="0">
                <a:latin typeface="Gill Sans MT" pitchFamily="34" charset="0"/>
                <a:ea typeface="+mj-ea"/>
                <a:cs typeface="+mj-cs"/>
              </a:rPr>
              <a:t>Consults UN agencies e.g. Economic and Social Council (ECOSOC)</a:t>
            </a:r>
          </a:p>
          <a:p>
            <a:pPr marL="342900" indent="-342900" eaLnBrk="0" hangingPunct="0">
              <a:spcBef>
                <a:spcPts val="0"/>
              </a:spcBef>
              <a:buFont typeface="Arial" pitchFamily="34" charset="0"/>
              <a:buChar char="•"/>
              <a:defRPr/>
            </a:pPr>
            <a:r>
              <a:rPr lang="en-US" sz="2200" kern="0">
                <a:latin typeface="Gill Sans MT" pitchFamily="34" charset="0"/>
                <a:ea typeface="+mj-ea"/>
                <a:cs typeface="+mj-cs"/>
              </a:rPr>
              <a:t>ACWW UN representatives in New York, Geneva, Rome, Vienna, &amp; Bangkok</a:t>
            </a:r>
          </a:p>
          <a:p>
            <a:pPr marL="342900" indent="-342900" eaLnBrk="0" hangingPunct="0">
              <a:spcBef>
                <a:spcPts val="0"/>
              </a:spcBef>
              <a:buFont typeface="Arial" pitchFamily="34" charset="0"/>
              <a:buChar char="•"/>
              <a:defRPr/>
            </a:pPr>
            <a:r>
              <a:rPr lang="en-US" sz="2200" kern="0">
                <a:latin typeface="Gill Sans MT" pitchFamily="34" charset="0"/>
                <a:ea typeface="+mj-ea"/>
                <a:cs typeface="+mj-cs"/>
              </a:rPr>
              <a:t>ACWW speaks for women at UN meetings &amp; updates UN about its activities</a:t>
            </a:r>
          </a:p>
          <a:p>
            <a:pPr marL="342900" indent="-342900" eaLnBrk="0" hangingPunct="0">
              <a:spcBef>
                <a:spcPts val="0"/>
              </a:spcBef>
              <a:buFont typeface="Arial" pitchFamily="34" charset="0"/>
              <a:buChar char="•"/>
              <a:defRPr/>
            </a:pPr>
            <a:r>
              <a:rPr lang="en-US" sz="2200" kern="0">
                <a:latin typeface="Gill Sans MT" pitchFamily="34" charset="0"/>
                <a:ea typeface="+mj-ea"/>
                <a:cs typeface="+mj-cs"/>
              </a:rPr>
              <a:t>ACWW informs its members about UN developments, helping them to identify areas where they can participate in UN activities</a:t>
            </a:r>
          </a:p>
        </p:txBody>
      </p:sp>
      <p:pic>
        <p:nvPicPr>
          <p:cNvPr id="10244" name="Picture 2" descr="http://www.acww.org.uk/assets/img/un-building-web.jpg"/>
          <p:cNvPicPr>
            <a:picLocks noChangeAspect="1" noChangeArrowheads="1"/>
          </p:cNvPicPr>
          <p:nvPr/>
        </p:nvPicPr>
        <p:blipFill>
          <a:blip r:embed="rId3" cstate="print"/>
          <a:srcRect/>
          <a:stretch>
            <a:fillRect/>
          </a:stretch>
        </p:blipFill>
        <p:spPr bwMode="auto">
          <a:xfrm>
            <a:off x="533400" y="4038600"/>
            <a:ext cx="8077200" cy="2251075"/>
          </a:xfrm>
          <a:prstGeom prst="rect">
            <a:avLst/>
          </a:prstGeom>
          <a:noFill/>
          <a:ln w="9525">
            <a:noFill/>
            <a:miter lim="800000"/>
            <a:headEnd/>
            <a:tailEnd/>
          </a:ln>
        </p:spPr>
      </p:pic>
    </p:spTree>
    <p:extLst>
      <p:ext uri="{BB962C8B-B14F-4D97-AF65-F5344CB8AC3E}">
        <p14:creationId xmlns:p14="http://schemas.microsoft.com/office/powerpoint/2010/main" val="315173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8166" y="2035072"/>
            <a:ext cx="7536538" cy="3970318"/>
          </a:xfrm>
          <a:prstGeom prst="rect">
            <a:avLst/>
          </a:prstGeom>
          <a:noFill/>
        </p:spPr>
        <p:txBody>
          <a:bodyPr wrap="square" rtlCol="0">
            <a:spAutoFit/>
          </a:bodyPr>
          <a:lstStyle/>
          <a:p>
            <a:pPr marL="285750" indent="-285750">
              <a:buFont typeface="Arial"/>
              <a:buChar char="•"/>
            </a:pPr>
            <a:r>
              <a:rPr lang="en-US" sz="3600" dirty="0">
                <a:solidFill>
                  <a:srgbClr val="008000"/>
                </a:solidFill>
                <a:latin typeface="Cambria"/>
                <a:cs typeface="Cambria"/>
              </a:rPr>
              <a:t>Local Clubs</a:t>
            </a:r>
          </a:p>
          <a:p>
            <a:pPr marL="285750" indent="-285750">
              <a:buFont typeface="Arial"/>
              <a:buChar char="•"/>
            </a:pPr>
            <a:endParaRPr lang="en-US" sz="3600" dirty="0">
              <a:solidFill>
                <a:srgbClr val="008000"/>
              </a:solidFill>
              <a:latin typeface="Cambria"/>
              <a:cs typeface="Cambria"/>
            </a:endParaRPr>
          </a:p>
          <a:p>
            <a:pPr marL="285750" indent="-285750">
              <a:buFont typeface="Arial"/>
              <a:buChar char="•"/>
            </a:pPr>
            <a:r>
              <a:rPr lang="en-US" sz="3600" dirty="0">
                <a:solidFill>
                  <a:srgbClr val="008000"/>
                </a:solidFill>
                <a:latin typeface="Cambria"/>
                <a:cs typeface="Cambria"/>
              </a:rPr>
              <a:t>County ECA Council</a:t>
            </a:r>
          </a:p>
          <a:p>
            <a:pPr marL="285750" indent="-285750">
              <a:buFont typeface="Arial"/>
              <a:buChar char="•"/>
            </a:pPr>
            <a:endParaRPr lang="en-US" sz="3600" dirty="0">
              <a:solidFill>
                <a:srgbClr val="008000"/>
              </a:solidFill>
              <a:latin typeface="Cambria"/>
              <a:cs typeface="Cambria"/>
            </a:endParaRPr>
          </a:p>
          <a:p>
            <a:pPr marL="285750" indent="-285750">
              <a:buFont typeface="Arial"/>
              <a:buChar char="•"/>
            </a:pPr>
            <a:r>
              <a:rPr lang="en-US" sz="3600" dirty="0">
                <a:solidFill>
                  <a:srgbClr val="008000"/>
                </a:solidFill>
                <a:latin typeface="Cambria"/>
                <a:cs typeface="Cambria"/>
              </a:rPr>
              <a:t>District ECA Council</a:t>
            </a:r>
          </a:p>
          <a:p>
            <a:pPr marL="285750" indent="-285750">
              <a:buFont typeface="Arial"/>
              <a:buChar char="•"/>
            </a:pPr>
            <a:endParaRPr lang="en-US" sz="3600" dirty="0">
              <a:solidFill>
                <a:srgbClr val="008000"/>
              </a:solidFill>
              <a:latin typeface="Cambria"/>
              <a:cs typeface="Cambria"/>
            </a:endParaRPr>
          </a:p>
          <a:p>
            <a:pPr marL="285750" indent="-285750">
              <a:buFont typeface="Arial"/>
              <a:buChar char="•"/>
            </a:pPr>
            <a:r>
              <a:rPr lang="en-US" sz="3600" dirty="0">
                <a:solidFill>
                  <a:srgbClr val="008000"/>
                </a:solidFill>
                <a:latin typeface="Cambria"/>
                <a:cs typeface="Cambria"/>
              </a:rPr>
              <a:t>NCECA State Council</a:t>
            </a:r>
          </a:p>
        </p:txBody>
      </p:sp>
      <p:sp>
        <p:nvSpPr>
          <p:cNvPr id="2" name="Title 1"/>
          <p:cNvSpPr>
            <a:spLocks noGrp="1"/>
          </p:cNvSpPr>
          <p:nvPr>
            <p:ph type="title"/>
          </p:nvPr>
        </p:nvSpPr>
        <p:spPr/>
        <p:txBody>
          <a:bodyPr>
            <a:normAutofit/>
          </a:bodyPr>
          <a:lstStyle/>
          <a:p>
            <a:r>
              <a:rPr lang="en-US" sz="6600" b="1" dirty="0">
                <a:solidFill>
                  <a:srgbClr val="008000"/>
                </a:solidFill>
                <a:latin typeface="Cambria"/>
                <a:cs typeface="Cambria"/>
              </a:rPr>
              <a:t>ECA: </a:t>
            </a:r>
          </a:p>
        </p:txBody>
      </p:sp>
      <p:pic>
        <p:nvPicPr>
          <p:cNvPr id="14" name="Picture 13"/>
          <p:cNvPicPr>
            <a:picLocks noChangeAspect="1"/>
          </p:cNvPicPr>
          <p:nvPr/>
        </p:nvPicPr>
        <p:blipFill>
          <a:blip r:embed="rId3"/>
          <a:stretch>
            <a:fillRect/>
          </a:stretch>
        </p:blipFill>
        <p:spPr>
          <a:xfrm>
            <a:off x="5700734" y="2557772"/>
            <a:ext cx="2705100" cy="2298700"/>
          </a:xfrm>
          <a:prstGeom prst="rect">
            <a:avLst/>
          </a:prstGeom>
        </p:spPr>
      </p:pic>
    </p:spTree>
    <p:extLst>
      <p:ext uri="{BB962C8B-B14F-4D97-AF65-F5344CB8AC3E}">
        <p14:creationId xmlns:p14="http://schemas.microsoft.com/office/powerpoint/2010/main" val="471968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17529" y="1147922"/>
            <a:ext cx="5461196" cy="685800"/>
          </a:xfrm>
          <a:prstGeom prst="rect">
            <a:avLst/>
          </a:prstGeom>
        </p:spPr>
      </p:pic>
      <p:pic>
        <p:nvPicPr>
          <p:cNvPr id="7" name="Picture 6"/>
          <p:cNvPicPr>
            <a:picLocks noChangeAspect="1"/>
          </p:cNvPicPr>
          <p:nvPr/>
        </p:nvPicPr>
        <p:blipFill>
          <a:blip r:embed="rId4"/>
          <a:stretch>
            <a:fillRect/>
          </a:stretch>
        </p:blipFill>
        <p:spPr>
          <a:xfrm rot="667065">
            <a:off x="6702340" y="320917"/>
            <a:ext cx="2201115" cy="1705369"/>
          </a:xfrm>
          <a:prstGeom prst="rect">
            <a:avLst/>
          </a:prstGeom>
        </p:spPr>
      </p:pic>
      <p:sp>
        <p:nvSpPr>
          <p:cNvPr id="8" name="TextBox 7"/>
          <p:cNvSpPr txBox="1"/>
          <p:nvPr/>
        </p:nvSpPr>
        <p:spPr>
          <a:xfrm>
            <a:off x="2473784" y="202284"/>
            <a:ext cx="4044599" cy="646331"/>
          </a:xfrm>
          <a:prstGeom prst="rect">
            <a:avLst/>
          </a:prstGeom>
          <a:noFill/>
        </p:spPr>
        <p:txBody>
          <a:bodyPr wrap="square" rtlCol="0">
            <a:spAutoFit/>
          </a:bodyPr>
          <a:lstStyle/>
          <a:p>
            <a:r>
              <a:rPr lang="en-US" sz="3600" b="1">
                <a:solidFill>
                  <a:srgbClr val="FF0000"/>
                </a:solidFill>
                <a:latin typeface="Cambria"/>
                <a:cs typeface="Cambria"/>
              </a:rPr>
              <a:t>ACWW and the UN</a:t>
            </a:r>
          </a:p>
        </p:txBody>
      </p:sp>
      <p:sp>
        <p:nvSpPr>
          <p:cNvPr id="2" name="TextBox 1"/>
          <p:cNvSpPr txBox="1"/>
          <p:nvPr/>
        </p:nvSpPr>
        <p:spPr>
          <a:xfrm>
            <a:off x="614694" y="6171626"/>
            <a:ext cx="8432527" cy="461665"/>
          </a:xfrm>
          <a:prstGeom prst="rect">
            <a:avLst/>
          </a:prstGeom>
          <a:noFill/>
        </p:spPr>
        <p:txBody>
          <a:bodyPr wrap="square" rtlCol="0">
            <a:spAutoFit/>
          </a:bodyPr>
          <a:lstStyle/>
          <a:p>
            <a:pPr algn="ctr"/>
            <a:r>
              <a:rPr lang="en-US" sz="2400"/>
              <a:t>www.un.org/sustainabledevelopment/takeaction/</a:t>
            </a:r>
          </a:p>
        </p:txBody>
      </p:sp>
      <p:pic>
        <p:nvPicPr>
          <p:cNvPr id="13" name="Picture 12">
            <a:extLst>
              <a:ext uri="{FF2B5EF4-FFF2-40B4-BE49-F238E27FC236}">
                <a16:creationId xmlns:a16="http://schemas.microsoft.com/office/drawing/2014/main" id="{8D7F8A9A-BD74-164C-B4FA-F07D49BA1E97}"/>
              </a:ext>
            </a:extLst>
          </p:cNvPr>
          <p:cNvPicPr>
            <a:picLocks noChangeAspect="1"/>
          </p:cNvPicPr>
          <p:nvPr/>
        </p:nvPicPr>
        <p:blipFill>
          <a:blip r:embed="rId5"/>
          <a:stretch>
            <a:fillRect/>
          </a:stretch>
        </p:blipFill>
        <p:spPr>
          <a:xfrm>
            <a:off x="279819" y="2008933"/>
            <a:ext cx="8432527" cy="4179959"/>
          </a:xfrm>
          <a:prstGeom prst="rect">
            <a:avLst/>
          </a:prstGeom>
        </p:spPr>
      </p:pic>
    </p:spTree>
    <p:extLst>
      <p:ext uri="{BB962C8B-B14F-4D97-AF65-F5344CB8AC3E}">
        <p14:creationId xmlns:p14="http://schemas.microsoft.com/office/powerpoint/2010/main" val="3301664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4772" y="561902"/>
            <a:ext cx="8919227" cy="4154984"/>
          </a:xfrm>
          <a:prstGeom prst="rect">
            <a:avLst/>
          </a:prstGeom>
        </p:spPr>
        <p:txBody>
          <a:bodyPr wrap="square">
            <a:spAutoFit/>
          </a:bodyPr>
          <a:lstStyle/>
          <a:p>
            <a:pPr algn="ctr"/>
            <a:r>
              <a:rPr lang="en-US" sz="2400" b="1">
                <a:solidFill>
                  <a:srgbClr val="FF0000"/>
                </a:solidFill>
                <a:latin typeface="Cambria"/>
                <a:cs typeface="Cambria"/>
              </a:rPr>
              <a:t>There is power in numbers and there is power in unity.” </a:t>
            </a:r>
          </a:p>
          <a:p>
            <a:pPr algn="ctr"/>
            <a:r>
              <a:rPr lang="en-US" sz="2400" b="1">
                <a:solidFill>
                  <a:srgbClr val="FF0000"/>
                </a:solidFill>
                <a:latin typeface="Cambria"/>
                <a:cs typeface="Cambria"/>
              </a:rPr>
              <a:t>Dr. Martin Luther King, Jr.</a:t>
            </a:r>
          </a:p>
          <a:p>
            <a:endParaRPr lang="en-US"/>
          </a:p>
          <a:p>
            <a:endParaRPr lang="en-US"/>
          </a:p>
          <a:p>
            <a:r>
              <a:rPr lang="en-US"/>
              <a:t>Never underestimate the difference YOU can make in the lives of others. </a:t>
            </a:r>
          </a:p>
          <a:p>
            <a:endParaRPr lang="en-US"/>
          </a:p>
          <a:p>
            <a:r>
              <a:rPr lang="en-US"/>
              <a:t>Step forward, reach out and help. </a:t>
            </a:r>
          </a:p>
          <a:p>
            <a:endParaRPr lang="en-US"/>
          </a:p>
          <a:p>
            <a:pPr marL="285750" indent="-285750">
              <a:buFont typeface="Arial"/>
              <a:buChar char="•"/>
            </a:pPr>
            <a:r>
              <a:rPr lang="en-US"/>
              <a:t>Do more than belong: participate. </a:t>
            </a:r>
          </a:p>
          <a:p>
            <a:pPr marL="285750" indent="-285750">
              <a:buFont typeface="Arial"/>
              <a:buChar char="•"/>
            </a:pPr>
            <a:r>
              <a:rPr lang="en-US"/>
              <a:t>Do more than care: help. </a:t>
            </a:r>
          </a:p>
          <a:p>
            <a:pPr marL="285750" indent="-285750">
              <a:buFont typeface="Arial"/>
              <a:buChar char="•"/>
            </a:pPr>
            <a:r>
              <a:rPr lang="en-US"/>
              <a:t>Do more than believe: practice. </a:t>
            </a:r>
          </a:p>
          <a:p>
            <a:pPr marL="285750" indent="-285750">
              <a:buFont typeface="Arial"/>
              <a:buChar char="•"/>
            </a:pPr>
            <a:r>
              <a:rPr lang="en-US"/>
              <a:t>Do more than be fair: be kind.</a:t>
            </a:r>
          </a:p>
          <a:p>
            <a:pPr marL="285750" indent="-285750">
              <a:buFont typeface="Arial"/>
              <a:buChar char="•"/>
            </a:pPr>
            <a:r>
              <a:rPr lang="en-US"/>
              <a:t>Do more than forgive: forget</a:t>
            </a:r>
          </a:p>
          <a:p>
            <a:pPr marL="285750" indent="-285750">
              <a:buFont typeface="Arial"/>
              <a:buChar char="•"/>
            </a:pPr>
            <a:r>
              <a:rPr lang="en-US"/>
              <a:t>Do more than dream: work.</a:t>
            </a:r>
          </a:p>
        </p:txBody>
      </p:sp>
      <p:pic>
        <p:nvPicPr>
          <p:cNvPr id="12" name="Picture 11"/>
          <p:cNvPicPr>
            <a:picLocks noChangeAspect="1"/>
          </p:cNvPicPr>
          <p:nvPr/>
        </p:nvPicPr>
        <p:blipFill>
          <a:blip r:embed="rId3"/>
          <a:stretch>
            <a:fillRect/>
          </a:stretch>
        </p:blipFill>
        <p:spPr>
          <a:xfrm>
            <a:off x="4978696" y="2175544"/>
            <a:ext cx="3701934" cy="3617799"/>
          </a:xfrm>
          <a:prstGeom prst="rect">
            <a:avLst/>
          </a:prstGeom>
        </p:spPr>
      </p:pic>
      <p:sp>
        <p:nvSpPr>
          <p:cNvPr id="13" name="TextBox 12"/>
          <p:cNvSpPr txBox="1"/>
          <p:nvPr/>
        </p:nvSpPr>
        <p:spPr>
          <a:xfrm>
            <a:off x="285402" y="5316289"/>
            <a:ext cx="8395228" cy="954107"/>
          </a:xfrm>
          <a:prstGeom prst="rect">
            <a:avLst/>
          </a:prstGeom>
          <a:noFill/>
        </p:spPr>
        <p:txBody>
          <a:bodyPr wrap="square" rtlCol="0">
            <a:spAutoFit/>
          </a:bodyPr>
          <a:lstStyle/>
          <a:p>
            <a:pPr algn="ctr"/>
            <a:r>
              <a:rPr lang="en-US" sz="2800">
                <a:solidFill>
                  <a:srgbClr val="FF0000"/>
                </a:solidFill>
                <a:latin typeface="Cambria"/>
                <a:cs typeface="Cambria"/>
              </a:rPr>
              <a:t>ECA: Making a difference </a:t>
            </a:r>
          </a:p>
          <a:p>
            <a:pPr algn="ctr"/>
            <a:r>
              <a:rPr lang="en-US" sz="2800">
                <a:solidFill>
                  <a:srgbClr val="FF0000"/>
                </a:solidFill>
                <a:latin typeface="Cambria"/>
                <a:cs typeface="Cambria"/>
              </a:rPr>
              <a:t>locally, nationally and internationally</a:t>
            </a:r>
          </a:p>
        </p:txBody>
      </p:sp>
    </p:spTree>
    <p:extLst>
      <p:ext uri="{BB962C8B-B14F-4D97-AF65-F5344CB8AC3E}">
        <p14:creationId xmlns:p14="http://schemas.microsoft.com/office/powerpoint/2010/main" val="333648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 calcmode="lin" valueType="num">
                                      <p:cBhvr additive="base">
                                        <p:cTn id="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anim calcmode="lin" valueType="num">
                                      <p:cBhvr additive="base">
                                        <p:cTn id="1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anim calcmode="lin" valueType="num">
                                      <p:cBhvr additive="base">
                                        <p:cTn id="1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1" end="11"/>
                                            </p:txEl>
                                          </p:spTgt>
                                        </p:tgtEl>
                                        <p:attrNameLst>
                                          <p:attrName>style.visibility</p:attrName>
                                        </p:attrNameLst>
                                      </p:cBhvr>
                                      <p:to>
                                        <p:strVal val="visible"/>
                                      </p:to>
                                    </p:set>
                                    <p:anim calcmode="lin" valueType="num">
                                      <p:cBhvr additive="base">
                                        <p:cTn id="2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anim calcmode="lin" valueType="num">
                                      <p:cBhvr additive="base">
                                        <p:cTn id="31"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3" end="13"/>
                                            </p:txEl>
                                          </p:spTgt>
                                        </p:tgtEl>
                                        <p:attrNameLst>
                                          <p:attrName>style.visibility</p:attrName>
                                        </p:attrNameLst>
                                      </p:cBhvr>
                                      <p:to>
                                        <p:strVal val="visible"/>
                                      </p:to>
                                    </p:set>
                                    <p:anim calcmode="lin" valueType="num">
                                      <p:cBhvr additive="base">
                                        <p:cTn id="37"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heel(1)">
                                      <p:cBhvr>
                                        <p:cTn id="43" dur="2000"/>
                                        <p:tgtEl>
                                          <p:spTgt spid="13">
                                            <p:txEl>
                                              <p:pRg st="0" end="0"/>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wheel(1)">
                                      <p:cBhvr>
                                        <p:cTn id="46"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p:txBody>
          <a:bodyPr>
            <a:normAutofit/>
          </a:bodyPr>
          <a:lstStyle/>
          <a:p>
            <a:r>
              <a:rPr lang="en-US" sz="4800"/>
              <a:t>NCECA </a:t>
            </a:r>
            <a:r>
              <a:rPr lang="mr-IN" sz="4800"/>
              <a:t>–</a:t>
            </a:r>
            <a:r>
              <a:rPr lang="en-US" sz="4800"/>
              <a:t> </a:t>
            </a:r>
            <a:r>
              <a:rPr lang="en-US" sz="4800" err="1"/>
              <a:t>go.ncsu.edu</a:t>
            </a:r>
            <a:r>
              <a:rPr lang="en-US" sz="4800"/>
              <a:t>/</a:t>
            </a:r>
            <a:r>
              <a:rPr lang="en-US" sz="4800" err="1"/>
              <a:t>nceca</a:t>
            </a:r>
            <a:endParaRPr lang="en-US" sz="4800"/>
          </a:p>
          <a:p>
            <a:r>
              <a:rPr lang="en-US" sz="4800"/>
              <a:t>NVON </a:t>
            </a:r>
            <a:r>
              <a:rPr lang="mr-IN" sz="4800"/>
              <a:t>–</a:t>
            </a:r>
            <a:r>
              <a:rPr lang="en-US" sz="4800"/>
              <a:t> </a:t>
            </a:r>
            <a:r>
              <a:rPr lang="en-US" sz="4800" err="1"/>
              <a:t>nvon.org</a:t>
            </a:r>
            <a:endParaRPr lang="en-US" sz="4800"/>
          </a:p>
          <a:p>
            <a:r>
              <a:rPr lang="en-US" sz="4800"/>
              <a:t>CWC </a:t>
            </a:r>
            <a:r>
              <a:rPr lang="mr-IN" sz="4800"/>
              <a:t>–</a:t>
            </a:r>
            <a:r>
              <a:rPr lang="en-US" sz="4800"/>
              <a:t> </a:t>
            </a:r>
            <a:r>
              <a:rPr lang="en-US" sz="4800" err="1"/>
              <a:t>cwcusa.org</a:t>
            </a:r>
            <a:endParaRPr lang="en-US" sz="4800"/>
          </a:p>
          <a:p>
            <a:r>
              <a:rPr lang="en-US" sz="4800"/>
              <a:t>ACWW - </a:t>
            </a:r>
            <a:r>
              <a:rPr lang="en-US" sz="4800" err="1"/>
              <a:t>acww.org.uk</a:t>
            </a:r>
            <a:endParaRPr lang="en-US" sz="4800"/>
          </a:p>
          <a:p>
            <a:r>
              <a:rPr lang="en-US" sz="4800"/>
              <a:t>United Nations </a:t>
            </a:r>
            <a:r>
              <a:rPr lang="mr-IN" sz="4800"/>
              <a:t>–</a:t>
            </a:r>
            <a:r>
              <a:rPr lang="en-US" sz="4800"/>
              <a:t> </a:t>
            </a:r>
            <a:r>
              <a:rPr lang="en-US" sz="4800" err="1"/>
              <a:t>unausa.org</a:t>
            </a:r>
            <a:endParaRPr lang="en-US" sz="4800"/>
          </a:p>
        </p:txBody>
      </p:sp>
    </p:spTree>
    <p:extLst>
      <p:ext uri="{BB962C8B-B14F-4D97-AF65-F5344CB8AC3E}">
        <p14:creationId xmlns:p14="http://schemas.microsoft.com/office/powerpoint/2010/main" val="338952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heel(1)">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heel(1)">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heel(1)">
                                      <p:cBhvr>
                                        <p:cTn id="37" dur="2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heel(1)">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heel(1)">
                                      <p:cBhvr>
                                        <p:cTn id="4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7CB7-4CAF-C44F-AE09-66BE99979A1C}"/>
              </a:ext>
            </a:extLst>
          </p:cNvPr>
          <p:cNvSpPr>
            <a:spLocks noGrp="1"/>
          </p:cNvSpPr>
          <p:nvPr>
            <p:ph type="title"/>
          </p:nvPr>
        </p:nvSpPr>
        <p:spPr>
          <a:xfrm>
            <a:off x="457200" y="118961"/>
            <a:ext cx="8229600" cy="1143000"/>
          </a:xfrm>
        </p:spPr>
        <p:txBody>
          <a:bodyPr/>
          <a:lstStyle/>
          <a:p>
            <a:r>
              <a:rPr lang="en-US" b="1" dirty="0">
                <a:solidFill>
                  <a:srgbClr val="187710"/>
                </a:solidFill>
                <a:latin typeface="Cambria" panose="02040503050406030204" pitchFamily="18" charset="0"/>
              </a:rPr>
              <a:t>Local Clubs</a:t>
            </a:r>
          </a:p>
        </p:txBody>
      </p:sp>
      <p:sp>
        <p:nvSpPr>
          <p:cNvPr id="3" name="Content Placeholder 2">
            <a:extLst>
              <a:ext uri="{FF2B5EF4-FFF2-40B4-BE49-F238E27FC236}">
                <a16:creationId xmlns:a16="http://schemas.microsoft.com/office/drawing/2014/main" id="{981CA82A-1B23-7C4C-9264-DC2E253FB4C2}"/>
              </a:ext>
            </a:extLst>
          </p:cNvPr>
          <p:cNvSpPr>
            <a:spLocks noGrp="1"/>
          </p:cNvSpPr>
          <p:nvPr>
            <p:ph idx="1"/>
          </p:nvPr>
        </p:nvSpPr>
        <p:spPr>
          <a:xfrm>
            <a:off x="457200" y="1150936"/>
            <a:ext cx="8229600" cy="5097463"/>
          </a:xfrm>
        </p:spPr>
        <p:txBody>
          <a:bodyPr>
            <a:normAutofit/>
          </a:bodyPr>
          <a:lstStyle/>
          <a:p>
            <a:pPr marL="0" indent="0">
              <a:buNone/>
            </a:pPr>
            <a:endParaRPr lang="en-US" dirty="0"/>
          </a:p>
          <a:p>
            <a:pPr>
              <a:buFont typeface="Arial" panose="020B0604020202020204" pitchFamily="34" charset="0"/>
              <a:buChar char="•"/>
            </a:pPr>
            <a:r>
              <a:rPr lang="en-US" dirty="0">
                <a:latin typeface="Cambria" panose="02040503050406030204" pitchFamily="18" charset="0"/>
              </a:rPr>
              <a:t>ECA began in 1913 as neighborhood or community clubs where members volunteer their time, skills and energy to strengthen communities.</a:t>
            </a:r>
          </a:p>
          <a:p>
            <a:pPr>
              <a:buFont typeface="Arial" panose="020B0604020202020204" pitchFamily="34" charset="0"/>
              <a:buChar char="•"/>
            </a:pPr>
            <a:r>
              <a:rPr lang="en-US" dirty="0">
                <a:latin typeface="Cambria" panose="02040503050406030204" pitchFamily="18" charset="0"/>
              </a:rPr>
              <a:t>Organized: geographically, by interest or are project driven</a:t>
            </a:r>
          </a:p>
          <a:p>
            <a:pPr>
              <a:buFont typeface="Arial" panose="020B0604020202020204" pitchFamily="34" charset="0"/>
              <a:buChar char="•"/>
            </a:pPr>
            <a:r>
              <a:rPr lang="en-US" dirty="0">
                <a:latin typeface="Cambria" panose="02040503050406030204" pitchFamily="18" charset="0"/>
              </a:rPr>
              <a:t>Meet on their own schedule </a:t>
            </a:r>
          </a:p>
          <a:p>
            <a:pPr>
              <a:buFont typeface="Arial" panose="020B0604020202020204" pitchFamily="34" charset="0"/>
              <a:buChar char="•"/>
            </a:pPr>
            <a:r>
              <a:rPr lang="en-US" dirty="0">
                <a:latin typeface="Cambria" panose="02040503050406030204" pitchFamily="18" charset="0"/>
              </a:rPr>
              <a:t>Each club pays club dues</a:t>
            </a:r>
          </a:p>
          <a:p>
            <a:pPr>
              <a:buFont typeface="Arial" panose="020B0604020202020204" pitchFamily="34" charset="0"/>
              <a:buChar char="•"/>
            </a:pPr>
            <a:endParaRPr lang="en-US" dirty="0">
              <a:latin typeface="Cambria" panose="02040503050406030204" pitchFamily="18"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568B989-27FB-4547-9D77-DDFAF0DA92D5}"/>
              </a:ext>
            </a:extLst>
          </p:cNvPr>
          <p:cNvPicPr>
            <a:picLocks noChangeAspect="1"/>
          </p:cNvPicPr>
          <p:nvPr/>
        </p:nvPicPr>
        <p:blipFill>
          <a:blip r:embed="rId3"/>
          <a:stretch>
            <a:fillRect/>
          </a:stretch>
        </p:blipFill>
        <p:spPr>
          <a:xfrm rot="15885676">
            <a:off x="404032" y="268150"/>
            <a:ext cx="1701979" cy="1446283"/>
          </a:xfrm>
          <a:prstGeom prst="rect">
            <a:avLst/>
          </a:prstGeom>
        </p:spPr>
      </p:pic>
    </p:spTree>
    <p:extLst>
      <p:ext uri="{BB962C8B-B14F-4D97-AF65-F5344CB8AC3E}">
        <p14:creationId xmlns:p14="http://schemas.microsoft.com/office/powerpoint/2010/main" val="322803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8BED-F792-564F-9A0D-42D4F2B976EB}"/>
              </a:ext>
            </a:extLst>
          </p:cNvPr>
          <p:cNvSpPr>
            <a:spLocks noGrp="1"/>
          </p:cNvSpPr>
          <p:nvPr>
            <p:ph type="title"/>
          </p:nvPr>
        </p:nvSpPr>
        <p:spPr>
          <a:xfrm>
            <a:off x="457200" y="612094"/>
            <a:ext cx="8229600" cy="1143000"/>
          </a:xfrm>
        </p:spPr>
        <p:txBody>
          <a:bodyPr/>
          <a:lstStyle/>
          <a:p>
            <a:r>
              <a:rPr lang="en-US" b="1" dirty="0">
                <a:solidFill>
                  <a:srgbClr val="187710"/>
                </a:solidFill>
                <a:latin typeface="Cambria" panose="02040503050406030204" pitchFamily="18" charset="0"/>
              </a:rPr>
              <a:t>County Council</a:t>
            </a:r>
          </a:p>
        </p:txBody>
      </p:sp>
      <p:sp>
        <p:nvSpPr>
          <p:cNvPr id="3" name="Content Placeholder 2">
            <a:extLst>
              <a:ext uri="{FF2B5EF4-FFF2-40B4-BE49-F238E27FC236}">
                <a16:creationId xmlns:a16="http://schemas.microsoft.com/office/drawing/2014/main" id="{8A67C760-9D6B-4C45-9840-F04BC0A65A1A}"/>
              </a:ext>
            </a:extLst>
          </p:cNvPr>
          <p:cNvSpPr>
            <a:spLocks noGrp="1"/>
          </p:cNvSpPr>
          <p:nvPr>
            <p:ph idx="1"/>
          </p:nvPr>
        </p:nvSpPr>
        <p:spPr/>
        <p:txBody>
          <a:bodyPr/>
          <a:lstStyle/>
          <a:p>
            <a:r>
              <a:rPr lang="en-US" dirty="0">
                <a:latin typeface="Cambria" panose="02040503050406030204" pitchFamily="18" charset="0"/>
              </a:rPr>
              <a:t>Local clubs come together to form a County Council</a:t>
            </a:r>
          </a:p>
          <a:p>
            <a:r>
              <a:rPr lang="en-US" dirty="0">
                <a:latin typeface="Cambria" panose="02040503050406030204" pitchFamily="18" charset="0"/>
              </a:rPr>
              <a:t>Many counties no longer have local clubs so all ECA members meet regularly as a County Council </a:t>
            </a:r>
          </a:p>
          <a:p>
            <a:pPr indent="-322263"/>
            <a:r>
              <a:rPr lang="en-US" dirty="0">
                <a:latin typeface="Cambria" panose="02040503050406030204" pitchFamily="18" charset="0"/>
              </a:rPr>
              <a:t>The purpose is to plan programs</a:t>
            </a:r>
          </a:p>
          <a:p>
            <a:pPr indent="0">
              <a:buNone/>
            </a:pPr>
            <a:r>
              <a:rPr lang="en-US" dirty="0">
                <a:latin typeface="Cambria" panose="02040503050406030204" pitchFamily="18" charset="0"/>
              </a:rPr>
              <a:t>and projects to assist NCCE in </a:t>
            </a:r>
          </a:p>
          <a:p>
            <a:pPr indent="0">
              <a:buNone/>
            </a:pPr>
            <a:r>
              <a:rPr lang="en-US" dirty="0">
                <a:latin typeface="Cambria" panose="02040503050406030204" pitchFamily="18" charset="0"/>
              </a:rPr>
              <a:t>meeting the needs of the county.</a:t>
            </a:r>
          </a:p>
        </p:txBody>
      </p:sp>
      <p:pic>
        <p:nvPicPr>
          <p:cNvPr id="4" name="Picture 3">
            <a:extLst>
              <a:ext uri="{FF2B5EF4-FFF2-40B4-BE49-F238E27FC236}">
                <a16:creationId xmlns:a16="http://schemas.microsoft.com/office/drawing/2014/main" id="{FC6EEC7A-A969-EA4C-B74A-980A3DB7D76C}"/>
              </a:ext>
            </a:extLst>
          </p:cNvPr>
          <p:cNvPicPr>
            <a:picLocks noChangeAspect="1"/>
          </p:cNvPicPr>
          <p:nvPr/>
        </p:nvPicPr>
        <p:blipFill>
          <a:blip r:embed="rId3"/>
          <a:stretch>
            <a:fillRect/>
          </a:stretch>
        </p:blipFill>
        <p:spPr>
          <a:xfrm>
            <a:off x="6553199" y="4236272"/>
            <a:ext cx="2364927" cy="2009633"/>
          </a:xfrm>
          <a:prstGeom prst="rect">
            <a:avLst/>
          </a:prstGeom>
        </p:spPr>
      </p:pic>
    </p:spTree>
    <p:extLst>
      <p:ext uri="{BB962C8B-B14F-4D97-AF65-F5344CB8AC3E}">
        <p14:creationId xmlns:p14="http://schemas.microsoft.com/office/powerpoint/2010/main" val="380494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EF40-9CE1-9143-91CB-0FCA49F33FBE}"/>
              </a:ext>
            </a:extLst>
          </p:cNvPr>
          <p:cNvSpPr>
            <a:spLocks noGrp="1"/>
          </p:cNvSpPr>
          <p:nvPr>
            <p:ph type="title"/>
          </p:nvPr>
        </p:nvSpPr>
        <p:spPr/>
        <p:txBody>
          <a:bodyPr/>
          <a:lstStyle/>
          <a:p>
            <a:r>
              <a:rPr lang="en-US" b="1" dirty="0">
                <a:solidFill>
                  <a:srgbClr val="187710"/>
                </a:solidFill>
                <a:latin typeface="Cambria" panose="02040503050406030204" pitchFamily="18" charset="0"/>
              </a:rPr>
              <a:t>District Council</a:t>
            </a:r>
          </a:p>
        </p:txBody>
      </p:sp>
      <p:sp>
        <p:nvSpPr>
          <p:cNvPr id="7" name="Content Placeholder 6">
            <a:extLst>
              <a:ext uri="{FF2B5EF4-FFF2-40B4-BE49-F238E27FC236}">
                <a16:creationId xmlns:a16="http://schemas.microsoft.com/office/drawing/2014/main" id="{B8FB1265-37FA-E44A-9466-EC80091BA5F3}"/>
              </a:ext>
            </a:extLst>
          </p:cNvPr>
          <p:cNvSpPr>
            <a:spLocks noGrp="1"/>
          </p:cNvSpPr>
          <p:nvPr>
            <p:ph idx="1"/>
          </p:nvPr>
        </p:nvSpPr>
        <p:spPr>
          <a:xfrm>
            <a:off x="337457" y="1600200"/>
            <a:ext cx="8469086" cy="4525963"/>
          </a:xfrm>
        </p:spPr>
        <p:txBody>
          <a:bodyPr/>
          <a:lstStyle/>
          <a:p>
            <a:r>
              <a:rPr lang="en-US" dirty="0">
                <a:latin typeface="Cambria" panose="02040503050406030204" pitchFamily="18" charset="0"/>
              </a:rPr>
              <a:t>All counties in a district comprise the District ECA Council and meet at least annually for District Day to:</a:t>
            </a:r>
          </a:p>
          <a:p>
            <a:pPr lvl="1"/>
            <a:r>
              <a:rPr lang="en-US" dirty="0">
                <a:latin typeface="Cambria" panose="02040503050406030204" pitchFamily="18" charset="0"/>
              </a:rPr>
              <a:t> celebrate accomplishments</a:t>
            </a:r>
          </a:p>
          <a:p>
            <a:pPr lvl="1"/>
            <a:r>
              <a:rPr lang="en-US" dirty="0">
                <a:latin typeface="Cambria" panose="02040503050406030204" pitchFamily="18" charset="0"/>
              </a:rPr>
              <a:t>execute Cultural Arts competition</a:t>
            </a:r>
          </a:p>
          <a:p>
            <a:pPr lvl="1"/>
            <a:r>
              <a:rPr lang="en-US" dirty="0">
                <a:latin typeface="Cambria" panose="02040503050406030204" pitchFamily="18" charset="0"/>
              </a:rPr>
              <a:t>provide educational opportunities</a:t>
            </a:r>
          </a:p>
          <a:p>
            <a:pPr marL="300038" lvl="1" indent="-236538">
              <a:buFont typeface="Arial" panose="020B0604020202020204" pitchFamily="34" charset="0"/>
              <a:buChar char="•"/>
            </a:pPr>
            <a:r>
              <a:rPr lang="en-US" dirty="0">
                <a:latin typeface="Cambria" panose="02040503050406030204" pitchFamily="18" charset="0"/>
              </a:rPr>
              <a:t>They are encouraged to meet more often as a whole or in clusters for educational training.</a:t>
            </a:r>
          </a:p>
        </p:txBody>
      </p:sp>
      <p:pic>
        <p:nvPicPr>
          <p:cNvPr id="9" name="Picture 8">
            <a:extLst>
              <a:ext uri="{FF2B5EF4-FFF2-40B4-BE49-F238E27FC236}">
                <a16:creationId xmlns:a16="http://schemas.microsoft.com/office/drawing/2014/main" id="{FD91F57C-F2B4-DA4C-BAC8-5D661B46DA55}"/>
              </a:ext>
            </a:extLst>
          </p:cNvPr>
          <p:cNvPicPr>
            <a:picLocks noChangeAspect="1"/>
          </p:cNvPicPr>
          <p:nvPr/>
        </p:nvPicPr>
        <p:blipFill>
          <a:blip r:embed="rId3"/>
          <a:stretch>
            <a:fillRect/>
          </a:stretch>
        </p:blipFill>
        <p:spPr>
          <a:xfrm>
            <a:off x="6703961" y="2969830"/>
            <a:ext cx="2102582" cy="1786701"/>
          </a:xfrm>
          <a:prstGeom prst="rect">
            <a:avLst/>
          </a:prstGeom>
        </p:spPr>
      </p:pic>
    </p:spTree>
    <p:extLst>
      <p:ext uri="{BB962C8B-B14F-4D97-AF65-F5344CB8AC3E}">
        <p14:creationId xmlns:p14="http://schemas.microsoft.com/office/powerpoint/2010/main" val="268446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67FC3B-805A-A74C-AD77-1D6CA90E1324}"/>
              </a:ext>
            </a:extLst>
          </p:cNvPr>
          <p:cNvPicPr>
            <a:picLocks noChangeAspect="1"/>
          </p:cNvPicPr>
          <p:nvPr/>
        </p:nvPicPr>
        <p:blipFill>
          <a:blip r:embed="rId3"/>
          <a:stretch>
            <a:fillRect/>
          </a:stretch>
        </p:blipFill>
        <p:spPr>
          <a:xfrm rot="1739967">
            <a:off x="4330875" y="2382003"/>
            <a:ext cx="2102582" cy="1786701"/>
          </a:xfrm>
          <a:prstGeom prst="rect">
            <a:avLst/>
          </a:prstGeom>
        </p:spPr>
      </p:pic>
      <p:sp>
        <p:nvSpPr>
          <p:cNvPr id="2" name="Title 1">
            <a:extLst>
              <a:ext uri="{FF2B5EF4-FFF2-40B4-BE49-F238E27FC236}">
                <a16:creationId xmlns:a16="http://schemas.microsoft.com/office/drawing/2014/main" id="{CDB18862-2599-5343-A9D4-AE4106FA629A}"/>
              </a:ext>
            </a:extLst>
          </p:cNvPr>
          <p:cNvSpPr>
            <a:spLocks noGrp="1"/>
          </p:cNvSpPr>
          <p:nvPr>
            <p:ph type="title"/>
          </p:nvPr>
        </p:nvSpPr>
        <p:spPr/>
        <p:txBody>
          <a:bodyPr/>
          <a:lstStyle/>
          <a:p>
            <a:r>
              <a:rPr lang="en-US" b="1" dirty="0">
                <a:solidFill>
                  <a:srgbClr val="187710"/>
                </a:solidFill>
                <a:latin typeface="Cambria" panose="02040503050406030204" pitchFamily="18" charset="0"/>
              </a:rPr>
              <a:t>NCECA Leadership Team</a:t>
            </a:r>
          </a:p>
        </p:txBody>
      </p:sp>
      <p:sp>
        <p:nvSpPr>
          <p:cNvPr id="3" name="Content Placeholder 2">
            <a:extLst>
              <a:ext uri="{FF2B5EF4-FFF2-40B4-BE49-F238E27FC236}">
                <a16:creationId xmlns:a16="http://schemas.microsoft.com/office/drawing/2014/main" id="{DBB4600D-1895-0C4D-8A53-722DB312F8FE}"/>
              </a:ext>
            </a:extLst>
          </p:cNvPr>
          <p:cNvSpPr>
            <a:spLocks noGrp="1"/>
          </p:cNvSpPr>
          <p:nvPr>
            <p:ph idx="1"/>
          </p:nvPr>
        </p:nvSpPr>
        <p:spPr/>
        <p:txBody>
          <a:bodyPr>
            <a:normAutofit lnSpcReduction="10000"/>
          </a:bodyPr>
          <a:lstStyle/>
          <a:p>
            <a:r>
              <a:rPr lang="en-US" dirty="0">
                <a:latin typeface="Cambria" panose="02040503050406030204" pitchFamily="18" charset="0"/>
              </a:rPr>
              <a:t>The Leadership Team consists of President, President-elect, Past President and the VP of each District</a:t>
            </a:r>
          </a:p>
          <a:p>
            <a:endParaRPr lang="en-US" dirty="0">
              <a:latin typeface="Cambria" panose="02040503050406030204" pitchFamily="18" charset="0"/>
            </a:endParaRPr>
          </a:p>
          <a:p>
            <a:r>
              <a:rPr lang="en-US" dirty="0">
                <a:latin typeface="Cambria" panose="02040503050406030204" pitchFamily="18" charset="0"/>
              </a:rPr>
              <a:t>Purpose:</a:t>
            </a:r>
          </a:p>
          <a:p>
            <a:pPr lvl="1"/>
            <a:r>
              <a:rPr lang="en-US" dirty="0">
                <a:latin typeface="Cambria" panose="02040503050406030204" pitchFamily="18" charset="0"/>
              </a:rPr>
              <a:t>Transact business between State Council</a:t>
            </a:r>
          </a:p>
          <a:p>
            <a:pPr lvl="1"/>
            <a:r>
              <a:rPr lang="en-US" dirty="0">
                <a:latin typeface="Cambria" panose="02040503050406030204" pitchFamily="18" charset="0"/>
              </a:rPr>
              <a:t>Develop policies subject to approval of State Council</a:t>
            </a:r>
          </a:p>
          <a:p>
            <a:pPr lvl="1"/>
            <a:r>
              <a:rPr lang="en-US" dirty="0">
                <a:latin typeface="Cambria" panose="02040503050406030204" pitchFamily="18" charset="0"/>
              </a:rPr>
              <a:t>Develop the educational program</a:t>
            </a:r>
          </a:p>
        </p:txBody>
      </p:sp>
    </p:spTree>
    <p:extLst>
      <p:ext uri="{BB962C8B-B14F-4D97-AF65-F5344CB8AC3E}">
        <p14:creationId xmlns:p14="http://schemas.microsoft.com/office/powerpoint/2010/main" val="41589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5A91-D800-7342-B5F1-DBFA73E8CD75}"/>
              </a:ext>
            </a:extLst>
          </p:cNvPr>
          <p:cNvSpPr>
            <a:spLocks noGrp="1"/>
          </p:cNvSpPr>
          <p:nvPr>
            <p:ph type="title"/>
          </p:nvPr>
        </p:nvSpPr>
        <p:spPr/>
        <p:txBody>
          <a:bodyPr/>
          <a:lstStyle/>
          <a:p>
            <a:r>
              <a:rPr lang="en-US" b="1" dirty="0">
                <a:solidFill>
                  <a:srgbClr val="187710"/>
                </a:solidFill>
                <a:latin typeface="Cambria" panose="02040503050406030204" pitchFamily="18" charset="0"/>
              </a:rPr>
              <a:t>State Council</a:t>
            </a:r>
          </a:p>
        </p:txBody>
      </p:sp>
      <p:sp>
        <p:nvSpPr>
          <p:cNvPr id="3" name="Content Placeholder 2">
            <a:extLst>
              <a:ext uri="{FF2B5EF4-FFF2-40B4-BE49-F238E27FC236}">
                <a16:creationId xmlns:a16="http://schemas.microsoft.com/office/drawing/2014/main" id="{9A4420E1-630F-F547-8609-10B398151AC2}"/>
              </a:ext>
            </a:extLst>
          </p:cNvPr>
          <p:cNvSpPr>
            <a:spLocks noGrp="1"/>
          </p:cNvSpPr>
          <p:nvPr>
            <p:ph idx="1"/>
          </p:nvPr>
        </p:nvSpPr>
        <p:spPr/>
        <p:txBody>
          <a:bodyPr>
            <a:normAutofit/>
          </a:bodyPr>
          <a:lstStyle/>
          <a:p>
            <a:r>
              <a:rPr lang="en-US" sz="2800" dirty="0">
                <a:latin typeface="Cambria" panose="02040503050406030204" pitchFamily="18" charset="0"/>
              </a:rPr>
              <a:t>State Council is all of Leadership Team, all county presidents, all past NCCECA presidents and any member serving as national officer</a:t>
            </a:r>
          </a:p>
          <a:p>
            <a:endParaRPr lang="en-US" sz="2800" dirty="0">
              <a:latin typeface="Cambria" panose="02040503050406030204" pitchFamily="18" charset="0"/>
            </a:endParaRPr>
          </a:p>
          <a:p>
            <a:r>
              <a:rPr lang="en-US" sz="2800" dirty="0">
                <a:latin typeface="Cambria" panose="02040503050406030204" pitchFamily="18" charset="0"/>
              </a:rPr>
              <a:t>Purpose:</a:t>
            </a:r>
          </a:p>
          <a:p>
            <a:pPr lvl="1"/>
            <a:r>
              <a:rPr lang="en-US" dirty="0">
                <a:latin typeface="Cambria" panose="02040503050406030204" pitchFamily="18" charset="0"/>
              </a:rPr>
              <a:t>Have final approval of plans to achieve the mission and purpose of NCECA</a:t>
            </a:r>
          </a:p>
          <a:p>
            <a:pPr lvl="1"/>
            <a:r>
              <a:rPr lang="en-US" dirty="0">
                <a:latin typeface="Cambria" panose="02040503050406030204" pitchFamily="18" charset="0"/>
              </a:rPr>
              <a:t>Meet annually at State Conference</a:t>
            </a:r>
          </a:p>
          <a:p>
            <a:endParaRPr lang="en-US" dirty="0"/>
          </a:p>
        </p:txBody>
      </p:sp>
      <p:pic>
        <p:nvPicPr>
          <p:cNvPr id="5" name="Picture 4">
            <a:extLst>
              <a:ext uri="{FF2B5EF4-FFF2-40B4-BE49-F238E27FC236}">
                <a16:creationId xmlns:a16="http://schemas.microsoft.com/office/drawing/2014/main" id="{78A0F7A6-D57A-D94D-930E-C1C38A8F654E}"/>
              </a:ext>
            </a:extLst>
          </p:cNvPr>
          <p:cNvPicPr>
            <a:picLocks noChangeAspect="1"/>
          </p:cNvPicPr>
          <p:nvPr/>
        </p:nvPicPr>
        <p:blipFill>
          <a:blip r:embed="rId3"/>
          <a:stretch>
            <a:fillRect/>
          </a:stretch>
        </p:blipFill>
        <p:spPr>
          <a:xfrm>
            <a:off x="6584218" y="4796661"/>
            <a:ext cx="2102582" cy="1786701"/>
          </a:xfrm>
          <a:prstGeom prst="rect">
            <a:avLst/>
          </a:prstGeom>
        </p:spPr>
      </p:pic>
    </p:spTree>
    <p:extLst>
      <p:ext uri="{BB962C8B-B14F-4D97-AF65-F5344CB8AC3E}">
        <p14:creationId xmlns:p14="http://schemas.microsoft.com/office/powerpoint/2010/main" val="248357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E147-358E-C64D-9866-7C204FEF7B6A}"/>
              </a:ext>
            </a:extLst>
          </p:cNvPr>
          <p:cNvSpPr>
            <a:spLocks noGrp="1"/>
          </p:cNvSpPr>
          <p:nvPr>
            <p:ph type="title"/>
          </p:nvPr>
        </p:nvSpPr>
        <p:spPr/>
        <p:txBody>
          <a:bodyPr/>
          <a:lstStyle/>
          <a:p>
            <a:r>
              <a:rPr lang="en-US" b="1" dirty="0">
                <a:solidFill>
                  <a:srgbClr val="187710"/>
                </a:solidFill>
                <a:latin typeface="Cambria" panose="02040503050406030204" pitchFamily="18" charset="0"/>
              </a:rPr>
              <a:t>Recognizing Achievements</a:t>
            </a:r>
          </a:p>
        </p:txBody>
      </p:sp>
      <p:sp>
        <p:nvSpPr>
          <p:cNvPr id="3" name="Content Placeholder 2">
            <a:extLst>
              <a:ext uri="{FF2B5EF4-FFF2-40B4-BE49-F238E27FC236}">
                <a16:creationId xmlns:a16="http://schemas.microsoft.com/office/drawing/2014/main" id="{DA178BD6-55A1-114E-ACD4-AF06F3D212BD}"/>
              </a:ext>
            </a:extLst>
          </p:cNvPr>
          <p:cNvSpPr>
            <a:spLocks noGrp="1"/>
          </p:cNvSpPr>
          <p:nvPr>
            <p:ph idx="1"/>
          </p:nvPr>
        </p:nvSpPr>
        <p:spPr/>
        <p:txBody>
          <a:bodyPr>
            <a:normAutofit fontScale="92500" lnSpcReduction="20000"/>
          </a:bodyPr>
          <a:lstStyle/>
          <a:p>
            <a:r>
              <a:rPr lang="en-US" dirty="0">
                <a:latin typeface="Cambria" panose="02040503050406030204" pitchFamily="18" charset="0"/>
              </a:rPr>
              <a:t>Annual Reports</a:t>
            </a:r>
          </a:p>
          <a:p>
            <a:pPr lvl="1">
              <a:buFont typeface="Courier New" panose="02070309020205020404" pitchFamily="49" charset="0"/>
              <a:buChar char="o"/>
            </a:pPr>
            <a:r>
              <a:rPr lang="en-US" sz="3200" dirty="0">
                <a:latin typeface="Cambria" panose="02040503050406030204" pitchFamily="18" charset="0"/>
              </a:rPr>
              <a:t>Individual</a:t>
            </a:r>
          </a:p>
          <a:p>
            <a:pPr lvl="1">
              <a:buFont typeface="Courier New" panose="02070309020205020404" pitchFamily="49" charset="0"/>
              <a:buChar char="o"/>
            </a:pPr>
            <a:r>
              <a:rPr lang="en-US" sz="3200" dirty="0">
                <a:latin typeface="Cambria" panose="02040503050406030204" pitchFamily="18" charset="0"/>
              </a:rPr>
              <a:t>Club</a:t>
            </a:r>
          </a:p>
          <a:p>
            <a:pPr lvl="1">
              <a:buFont typeface="Courier New" panose="02070309020205020404" pitchFamily="49" charset="0"/>
              <a:buChar char="o"/>
            </a:pPr>
            <a:r>
              <a:rPr lang="en-US" sz="3200" dirty="0">
                <a:latin typeface="Cambria" panose="02040503050406030204" pitchFamily="18" charset="0"/>
              </a:rPr>
              <a:t>County</a:t>
            </a:r>
          </a:p>
          <a:p>
            <a:pPr marL="20638" lvl="1" indent="436563">
              <a:buFont typeface="Arial" panose="020B0604020202020204" pitchFamily="34" charset="0"/>
              <a:buChar char="•"/>
            </a:pPr>
            <a:r>
              <a:rPr lang="en-US" sz="3200" dirty="0">
                <a:latin typeface="Cambria" panose="02040503050406030204" pitchFamily="18" charset="0"/>
              </a:rPr>
              <a:t>Outstanding Volunteer</a:t>
            </a:r>
          </a:p>
          <a:p>
            <a:pPr marL="20638" lvl="1" indent="436563">
              <a:buFont typeface="Arial" panose="020B0604020202020204" pitchFamily="34" charset="0"/>
              <a:buChar char="•"/>
            </a:pPr>
            <a:r>
              <a:rPr lang="en-US" sz="3200" dirty="0">
                <a:latin typeface="Cambria" panose="02040503050406030204" pitchFamily="18" charset="0"/>
              </a:rPr>
              <a:t>Certified Volunteer Unite – CVU</a:t>
            </a:r>
          </a:p>
          <a:p>
            <a:pPr marL="20638" lvl="1" indent="436563">
              <a:buFont typeface="Arial" panose="020B0604020202020204" pitchFamily="34" charset="0"/>
              <a:buChar char="•"/>
            </a:pPr>
            <a:r>
              <a:rPr lang="en-US" sz="3200" dirty="0">
                <a:latin typeface="Cambria" panose="02040503050406030204" pitchFamily="18" charset="0"/>
              </a:rPr>
              <a:t>Service Longevity</a:t>
            </a:r>
          </a:p>
          <a:p>
            <a:pPr marL="763588" lvl="2" indent="-342900">
              <a:buFont typeface="Courier New" panose="02070309020205020404" pitchFamily="49" charset="0"/>
              <a:buChar char="o"/>
            </a:pPr>
            <a:r>
              <a:rPr lang="en-US" sz="3200" dirty="0">
                <a:latin typeface="Cambria" panose="02040503050406030204" pitchFamily="18" charset="0"/>
              </a:rPr>
              <a:t>25 years and every 5 years thereafter</a:t>
            </a:r>
          </a:p>
          <a:p>
            <a:pPr marL="763588" lvl="2" indent="-342900">
              <a:buFont typeface="Courier New" panose="02070309020205020404" pitchFamily="49" charset="0"/>
              <a:buChar char="o"/>
            </a:pPr>
            <a:r>
              <a:rPr lang="en-US" sz="3200" dirty="0">
                <a:latin typeface="Cambria" panose="02040503050406030204" pitchFamily="18" charset="0"/>
              </a:rPr>
              <a:t>Leadership Award</a:t>
            </a:r>
          </a:p>
          <a:p>
            <a:pPr marL="420688" lvl="2" indent="436563">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3CD76417-83BD-194B-9BB3-1AD632A83DE7}"/>
              </a:ext>
            </a:extLst>
          </p:cNvPr>
          <p:cNvPicPr>
            <a:picLocks noChangeAspect="1"/>
          </p:cNvPicPr>
          <p:nvPr/>
        </p:nvPicPr>
        <p:blipFill>
          <a:blip r:embed="rId3"/>
          <a:stretch>
            <a:fillRect/>
          </a:stretch>
        </p:blipFill>
        <p:spPr>
          <a:xfrm rot="17953177">
            <a:off x="6203218" y="1417638"/>
            <a:ext cx="2102582" cy="1786701"/>
          </a:xfrm>
          <a:prstGeom prst="rect">
            <a:avLst/>
          </a:prstGeom>
        </p:spPr>
      </p:pic>
    </p:spTree>
    <p:extLst>
      <p:ext uri="{BB962C8B-B14F-4D97-AF65-F5344CB8AC3E}">
        <p14:creationId xmlns:p14="http://schemas.microsoft.com/office/powerpoint/2010/main" val="309771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5797</TotalTime>
  <Words>2951</Words>
  <Application>Microsoft Macintosh PowerPoint</Application>
  <PresentationFormat>On-screen Show (4:3)</PresentationFormat>
  <Paragraphs>306</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Cambria</vt:lpstr>
      <vt:lpstr>Courier New</vt:lpstr>
      <vt:lpstr>Gill Sans MT</vt:lpstr>
      <vt:lpstr>maven-pro</vt:lpstr>
      <vt:lpstr>Times New Roman</vt:lpstr>
      <vt:lpstr>Wingdings</vt:lpstr>
      <vt:lpstr>Office Theme</vt:lpstr>
      <vt:lpstr>The Puzzle: How does ECA fit?</vt:lpstr>
      <vt:lpstr>ECA</vt:lpstr>
      <vt:lpstr>ECA: </vt:lpstr>
      <vt:lpstr>Local Clubs</vt:lpstr>
      <vt:lpstr>County Council</vt:lpstr>
      <vt:lpstr>District Council</vt:lpstr>
      <vt:lpstr>NCECA Leadership Team</vt:lpstr>
      <vt:lpstr>State Council</vt:lpstr>
      <vt:lpstr>Recognizing Achievements</vt:lpstr>
      <vt:lpstr>ECA in 2017</vt:lpstr>
      <vt:lpstr>PowerPoint Presentation</vt:lpstr>
      <vt:lpstr>PowerPoint Presentation</vt:lpstr>
      <vt:lpstr>PowerPoint Presentation</vt:lpstr>
      <vt:lpstr>PowerPoint Presentation</vt:lpstr>
      <vt:lpstr>PowerPoint Presentation</vt:lpstr>
      <vt:lpstr>PowerPoint Presentation</vt:lpstr>
      <vt:lpstr>             NVON Project in Common</vt:lpstr>
      <vt:lpstr>PowerPoint Presentation</vt:lpstr>
      <vt:lpstr>Country Women’s Council USA</vt:lpstr>
      <vt:lpstr>Member Societies</vt:lpstr>
      <vt:lpstr>Projects &amp; Events</vt:lpstr>
      <vt:lpstr>PowerPoint Presentation</vt:lpstr>
      <vt:lpstr>What is ACWW? </vt:lpstr>
      <vt:lpstr>ACWW’s Vision and Mission</vt:lpstr>
      <vt:lpstr>PowerPoint Presentation</vt:lpstr>
      <vt:lpstr>PowerPoint Presentation</vt:lpstr>
      <vt:lpstr>How is ACWW Financed?</vt:lpstr>
      <vt:lpstr>PowerPoint Presentation</vt:lpstr>
      <vt:lpstr>PowerPoint Presentation</vt:lpstr>
      <vt:lpstr>PowerPoint Presentation</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does ECA fit?</dc:title>
  <dc:creator>Wanda Denning</dc:creator>
  <cp:lastModifiedBy>Wanda Denning</cp:lastModifiedBy>
  <cp:revision>77</cp:revision>
  <cp:lastPrinted>2019-09-25T18:49:39Z</cp:lastPrinted>
  <dcterms:created xsi:type="dcterms:W3CDTF">2016-01-27T12:58:31Z</dcterms:created>
  <dcterms:modified xsi:type="dcterms:W3CDTF">2019-10-24T17:37:20Z</dcterms:modified>
</cp:coreProperties>
</file>