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59" r:id="rId4"/>
    <p:sldId id="260" r:id="rId5"/>
    <p:sldId id="261" r:id="rId6"/>
    <p:sldId id="269" r:id="rId7"/>
    <p:sldId id="270" r:id="rId8"/>
    <p:sldId id="271" r:id="rId9"/>
    <p:sldId id="273" r:id="rId10"/>
    <p:sldId id="272" r:id="rId11"/>
    <p:sldId id="268" r:id="rId12"/>
    <p:sldId id="274" r:id="rId13"/>
    <p:sldId id="264" r:id="rId14"/>
    <p:sldId id="278" r:id="rId15"/>
  </p:sldIdLst>
  <p:sldSz cx="12192000" cy="6858000"/>
  <p:notesSz cx="7077075" cy="9363075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 autoAdjust="0"/>
    <p:restoredTop sz="86022" autoAdjust="0"/>
  </p:normalViewPr>
  <p:slideViewPr>
    <p:cSldViewPr snapToGrid="0">
      <p:cViewPr varScale="1">
        <p:scale>
          <a:sx n="96" d="100"/>
          <a:sy n="96" d="100"/>
        </p:scale>
        <p:origin x="22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CB86CA0-9D7E-4F38-9CF1-7B2230C06175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3EF61-FC10-4C2C-BC5E-4DB38DB4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9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1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89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1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1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switch gears just a bit, but this next topic is still related to dealing with difficult</a:t>
            </a:r>
            <a:r>
              <a:rPr lang="en-US" baseline="0" dirty="0"/>
              <a:t> people and making sure your club is place that is comfortable for all involved.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6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7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1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EF61-FC10-4C2C-BC5E-4DB38DB493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0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9881" y="2690983"/>
            <a:ext cx="6453874" cy="2409569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C00000"/>
                </a:solidFill>
                <a:latin typeface="Pupcat" pitchFamily="2" charset="0"/>
              </a:rPr>
              <a:t>Grace Under Pressure: Dealing with </a:t>
            </a:r>
            <a:br>
              <a:rPr lang="en-US" sz="7200" dirty="0">
                <a:solidFill>
                  <a:srgbClr val="C00000"/>
                </a:solidFill>
                <a:latin typeface="Pupcat" pitchFamily="2" charset="0"/>
              </a:rPr>
            </a:br>
            <a:r>
              <a:rPr lang="en-US" sz="7200" dirty="0">
                <a:solidFill>
                  <a:srgbClr val="C00000"/>
                </a:solidFill>
                <a:latin typeface="Pupcat" pitchFamily="2" charset="0"/>
              </a:rPr>
              <a:t>difficult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2061" y="5459628"/>
            <a:ext cx="8676222" cy="109769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Pupcat" pitchFamily="2" charset="0"/>
              </a:rPr>
              <a:t>Presented &amp; edited By: Geri H Bushel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Pupcat" pitchFamily="2" charset="0"/>
              </a:rPr>
              <a:t>NC State university extension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Pupcat" pitchFamily="2" charset="0"/>
              </a:rPr>
              <a:t>Designed By: University of Arkansas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49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90" y="350875"/>
            <a:ext cx="5193965" cy="1062681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Negative </a:t>
            </a:r>
            <a:r>
              <a:rPr lang="en-US" sz="6000" dirty="0" err="1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Nancies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4509" y="1102937"/>
            <a:ext cx="6718190" cy="5193224"/>
          </a:xfrm>
        </p:spPr>
        <p:txBody>
          <a:bodyPr>
            <a:noAutofit/>
          </a:bodyPr>
          <a:lstStyle/>
          <a:p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Focus on the negative and shut down positivity. </a:t>
            </a:r>
          </a:p>
          <a:p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with a Negative Nancy:</a:t>
            </a:r>
          </a:p>
          <a:p>
            <a:pPr lvl="1"/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Don’t let them bring you down or shut down ideas. </a:t>
            </a:r>
          </a:p>
          <a:p>
            <a:pPr lvl="1"/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Meet their comments with positivity when possible. </a:t>
            </a:r>
          </a:p>
          <a:p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Negative Nancy? </a:t>
            </a:r>
          </a:p>
          <a:p>
            <a:pPr lvl="1"/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Count to 3 before responding to allow yourself a chance to assess:</a:t>
            </a:r>
          </a:p>
          <a:p>
            <a:pPr lvl="2"/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focusing on the negative? </a:t>
            </a:r>
          </a:p>
          <a:p>
            <a:pPr lvl="2"/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Is your contribution helpful or necessary?</a:t>
            </a:r>
          </a:p>
          <a:p>
            <a:pPr lvl="2"/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Can you frame your comment in a positive way?</a:t>
            </a:r>
          </a:p>
          <a:p>
            <a:pPr lvl="1"/>
            <a:r>
              <a:rPr lang="en-US" sz="22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Consider staying out of the conversation if you can’t contribute positively.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F2110-3A2D-8140-A001-11115FBD9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02" y="2508925"/>
            <a:ext cx="4880945" cy="3566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4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86" y="16114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Controllers/Competitors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7389" y="1300899"/>
            <a:ext cx="8572717" cy="5272896"/>
          </a:xfrm>
        </p:spPr>
        <p:txBody>
          <a:bodyPr>
            <a:noAutofit/>
          </a:bodyPr>
          <a:lstStyle/>
          <a:p>
            <a:r>
              <a:rPr lang="en-US" sz="1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Have to be right. There is always an excuse for the behavior, and always a reason to blame others. Everything is a competition.</a:t>
            </a:r>
          </a:p>
          <a:p>
            <a:r>
              <a:rPr lang="en-US" sz="1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They are perfectionists and micro-managers, and often criticize others. Will not let up until they win…even if no one else is competing. </a:t>
            </a:r>
          </a:p>
          <a:p>
            <a:r>
              <a:rPr lang="en-US" sz="1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with a Controller: </a:t>
            </a:r>
          </a:p>
          <a:p>
            <a:pPr lvl="1"/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Act unintimidated. Show that you are good enough and they can’t make you feel insecure. </a:t>
            </a:r>
          </a:p>
          <a:p>
            <a:pPr lvl="1"/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Take credit for a job well done and resist calls for constant changes.</a:t>
            </a:r>
          </a:p>
          <a:p>
            <a:pPr lvl="1"/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Avoid engaging in a contest of who is right and wrong. </a:t>
            </a:r>
          </a:p>
          <a:p>
            <a:r>
              <a:rPr lang="en-US" sz="1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Controller/Competitor?</a:t>
            </a:r>
          </a:p>
          <a:p>
            <a:pPr lvl="1"/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you try to take over situations or prove you are right at any cost?</a:t>
            </a:r>
          </a:p>
          <a:p>
            <a:pPr lvl="1"/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people see you as unreasonable?</a:t>
            </a:r>
          </a:p>
          <a:p>
            <a:pPr lvl="1"/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Think before you speak. Competing may not be worth the cost.</a:t>
            </a:r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</p:txBody>
      </p:sp>
      <p:pic>
        <p:nvPicPr>
          <p:cNvPr id="2050" name="Picture 2" descr="Image result for controlling fri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44" y="3926056"/>
            <a:ext cx="4141045" cy="2761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90" y="350875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How to Deal: 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65129" y="1102937"/>
            <a:ext cx="5627569" cy="5193224"/>
          </a:xfrm>
        </p:spPr>
        <p:txBody>
          <a:bodyPr>
            <a:normAutofit lnSpcReduction="10000"/>
          </a:bodyPr>
          <a:lstStyle/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Breathe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Take a moment before responding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Avoid power-struggles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Confront damaging behaviors one-on-one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Meet negativity with positivity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Set limits and boundaries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Look for specific solutions to the situation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Engage in self-care</a:t>
            </a:r>
          </a:p>
        </p:txBody>
      </p:sp>
      <p:pic>
        <p:nvPicPr>
          <p:cNvPr id="6" name="Picture 14" descr="Image result for walking on eggsh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7" y="2285590"/>
            <a:ext cx="4781292" cy="317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5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40790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Self Care 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034" y="2262777"/>
            <a:ext cx="7512908" cy="4448432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Deep breathing, mindfulness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Exercise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Journaling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Avoid inflammatory situations when possible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Be proactive instead of reactive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Ask for help if needed</a:t>
            </a:r>
          </a:p>
          <a:p>
            <a:endParaRPr lang="en-US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13314" name="Picture 2" descr="Image result for deep breathing older ad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36" y="58363"/>
            <a:ext cx="6035042" cy="402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9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7A79D4-EC6E-9F4D-9BE6-D12EC8431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7" t="1922" r="543" b="8345"/>
          <a:stretch/>
        </p:blipFill>
        <p:spPr>
          <a:xfrm rot="20388384">
            <a:off x="6139770" y="1030364"/>
            <a:ext cx="2560320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876E22-6CAC-8F42-8A17-E0E4BFE17BC7}"/>
              </a:ext>
            </a:extLst>
          </p:cNvPr>
          <p:cNvSpPr/>
          <p:nvPr/>
        </p:nvSpPr>
        <p:spPr>
          <a:xfrm>
            <a:off x="4362026" y="24086"/>
            <a:ext cx="34646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ROLE PLAY</a:t>
            </a:r>
          </a:p>
        </p:txBody>
      </p:sp>
      <p:pic>
        <p:nvPicPr>
          <p:cNvPr id="4" name="Picture 4" descr="Image result for center of attention">
            <a:extLst>
              <a:ext uri="{FF2B5EF4-FFF2-40B4-BE49-F238E27FC236}">
                <a16:creationId xmlns:a16="http://schemas.microsoft.com/office/drawing/2014/main" id="{E49E75D4-5E67-F84B-9C49-9FE2B172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946">
            <a:off x="293756" y="841485"/>
            <a:ext cx="3738879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Image result for talking too much">
            <a:extLst>
              <a:ext uri="{FF2B5EF4-FFF2-40B4-BE49-F238E27FC236}">
                <a16:creationId xmlns:a16="http://schemas.microsoft.com/office/drawing/2014/main" id="{E873AFE9-21FF-6B48-9D68-6EC34FF4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0" y="3611847"/>
            <a:ext cx="3815042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Image result for controlling friend">
            <a:extLst>
              <a:ext uri="{FF2B5EF4-FFF2-40B4-BE49-F238E27FC236}">
                <a16:creationId xmlns:a16="http://schemas.microsoft.com/office/drawing/2014/main" id="{31AFD06F-3A3C-6248-9D63-2332D92C7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81" y="3867690"/>
            <a:ext cx="4141045" cy="2761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0CDB52-E042-4342-85A8-51FF3E920957}"/>
              </a:ext>
            </a:extLst>
          </p:cNvPr>
          <p:cNvSpPr/>
          <p:nvPr/>
        </p:nvSpPr>
        <p:spPr>
          <a:xfrm rot="20395390">
            <a:off x="5578989" y="743365"/>
            <a:ext cx="5337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I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T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P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I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C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K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E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R</a:t>
            </a:r>
          </a:p>
          <a:p>
            <a:r>
              <a:rPr lang="en-US" sz="4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S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1AC24-3FEB-4B46-AE65-2E774012BA27}"/>
              </a:ext>
            </a:extLst>
          </p:cNvPr>
          <p:cNvSpPr/>
          <p:nvPr/>
        </p:nvSpPr>
        <p:spPr>
          <a:xfrm>
            <a:off x="8793804" y="194553"/>
            <a:ext cx="3398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NEGATIVE</a:t>
            </a:r>
          </a:p>
          <a:p>
            <a:pPr algn="ctr"/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NANCIES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8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ealing with difficult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09" y="1072977"/>
            <a:ext cx="9141619" cy="42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9881" y="2690983"/>
            <a:ext cx="6453874" cy="2409569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C00000"/>
                </a:solidFill>
                <a:latin typeface="Pupcat" pitchFamily="2" charset="0"/>
              </a:rPr>
              <a:t>Grace Under Pressure: Dealing with </a:t>
            </a:r>
            <a:br>
              <a:rPr lang="en-US" sz="7200" dirty="0">
                <a:solidFill>
                  <a:srgbClr val="C00000"/>
                </a:solidFill>
                <a:latin typeface="Pupcat" pitchFamily="2" charset="0"/>
              </a:rPr>
            </a:br>
            <a:r>
              <a:rPr lang="en-US" sz="7200" dirty="0">
                <a:solidFill>
                  <a:srgbClr val="C00000"/>
                </a:solidFill>
                <a:latin typeface="Pupcat" pitchFamily="2" charset="0"/>
              </a:rPr>
              <a:t>difficult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2061" y="5459628"/>
            <a:ext cx="8676222" cy="109769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Pupcat" pitchFamily="2" charset="0"/>
              </a:rPr>
              <a:t>By: Dr. Brittney Schrick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Pupcat" pitchFamily="2" charset="0"/>
              </a:rPr>
              <a:t>Assistant Professor – Family Life Specialist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Pupcat" pitchFamily="2" charset="0"/>
              </a:rPr>
              <a:t>University of Arkansas Cooperative Extension Service</a:t>
            </a:r>
          </a:p>
        </p:txBody>
      </p:sp>
      <p:pic>
        <p:nvPicPr>
          <p:cNvPr id="2050" name="Picture 2" descr="https://uaex.edu/media-resources/images/logos/UA_FCS_wh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1" y="5585254"/>
            <a:ext cx="871735" cy="10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aex.edu/media-resources/images/logos/AEH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73" y="5525905"/>
            <a:ext cx="1050360" cy="9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946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22" y="609600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Objectives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23" y="1705232"/>
            <a:ext cx="6087761" cy="35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We will:</a:t>
            </a:r>
          </a:p>
          <a:p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be able to identify different types of difficult people.</a:t>
            </a:r>
          </a:p>
          <a:p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learn positive responses to difficult people.</a:t>
            </a:r>
          </a:p>
          <a:p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learn how to identify your own difficult behaviors.</a:t>
            </a:r>
          </a:p>
          <a:p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learn ways to engage in self-care that will make dealing with difficult people easier. </a:t>
            </a:r>
          </a:p>
        </p:txBody>
      </p:sp>
      <p:pic>
        <p:nvPicPr>
          <p:cNvPr id="4" name="Picture 16" descr="Image result for handling difficult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58" y="1852730"/>
            <a:ext cx="4942784" cy="336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5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22" y="609600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Ice-Breaker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6224" y="1795849"/>
            <a:ext cx="5955957" cy="2784389"/>
          </a:xfrm>
        </p:spPr>
        <p:txBody>
          <a:bodyPr/>
          <a:lstStyle/>
          <a:p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Getting to know you BINGO! </a:t>
            </a:r>
          </a:p>
          <a:p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Find someone who fits each category and have them sign your BINGO card.</a:t>
            </a:r>
          </a:p>
          <a:p>
            <a:r>
              <a:rPr lang="en-US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The person with the most different people who sign their card will get a prize!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15" y="447472"/>
            <a:ext cx="4826574" cy="5908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72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22" y="609600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Types of Difficult People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319" y="1795849"/>
            <a:ext cx="3451654" cy="4448432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Floor Hogs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Constant Commenters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Yellers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Nitpickers</a:t>
            </a: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Negative </a:t>
            </a:r>
            <a:r>
              <a:rPr lang="en-US" sz="2800" cap="none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Nancies</a:t>
            </a:r>
            <a:endParaRPr lang="en-US" sz="2800" cap="none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r>
              <a:rPr lang="en-US" sz="2800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Controllers</a:t>
            </a:r>
          </a:p>
        </p:txBody>
      </p:sp>
      <p:pic>
        <p:nvPicPr>
          <p:cNvPr id="6" name="Picture 10" descr="Image result for dealing with difficult peop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5"/>
          <a:stretch/>
        </p:blipFill>
        <p:spPr bwMode="auto">
          <a:xfrm>
            <a:off x="4060309" y="2507691"/>
            <a:ext cx="7461301" cy="2649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0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40" y="581617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Floor Hogs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13541" y="749064"/>
            <a:ext cx="6462748" cy="5250135"/>
          </a:xfrm>
        </p:spPr>
        <p:txBody>
          <a:bodyPr>
            <a:noAutofit/>
          </a:bodyPr>
          <a:lstStyle/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Take over the meeting but don’t let anyone else talk. 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with a Floor Hog:</a:t>
            </a:r>
          </a:p>
          <a:p>
            <a:pPr lvl="1"/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Read the room. Are people engaged or shut down? </a:t>
            </a:r>
          </a:p>
          <a:p>
            <a:pPr lvl="1"/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Politely invite someone else to speak.</a:t>
            </a:r>
          </a:p>
          <a:p>
            <a:pPr lvl="1"/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Make eye-contact with them and thank them for their contribution. </a:t>
            </a:r>
          </a:p>
          <a:p>
            <a:r>
              <a:rPr lang="en-US" sz="28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Floor Hog? </a:t>
            </a:r>
          </a:p>
          <a:p>
            <a:pPr lvl="1"/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Read the room.</a:t>
            </a:r>
          </a:p>
          <a:p>
            <a:pPr lvl="1"/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Watch people’s facial expressions and for other non-verbal cues that you may be taking over the conversation.</a:t>
            </a:r>
          </a:p>
          <a:p>
            <a:pPr lvl="1"/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Acknowledge that you may be hogging the floor.</a:t>
            </a:r>
          </a:p>
        </p:txBody>
      </p:sp>
      <p:pic>
        <p:nvPicPr>
          <p:cNvPr id="3076" name="Picture 4" descr="Image result for center of atten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2" y="2339544"/>
            <a:ext cx="4765021" cy="268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3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20" y="-154959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Constant Commenters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16918"/>
            <a:ext cx="7487943" cy="5424163"/>
          </a:xfrm>
        </p:spPr>
        <p:txBody>
          <a:bodyPr>
            <a:noAutofit/>
          </a:bodyPr>
          <a:lstStyle/>
          <a:p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They have an answer for every question. A comment for every answer. Like to have the last word. May often extend meetings because they ask questions or need to respond to something. </a:t>
            </a:r>
          </a:p>
          <a:p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about Constant Commenters: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Thank them for their comments and ask if anyone else would like to contribute. 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Suggest that they talk to the presenter or whomever one-on-one. 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Politely talk to them alone.</a:t>
            </a:r>
          </a:p>
          <a:p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Constant Commenter?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you like to have the last word even when it doesn’t matter?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people sigh or start to squirm when you start talking toward the end of a meeting? 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Consider whether what you feel the need to say is necessary or could be addressed better in a one-on-one conversation. </a:t>
            </a:r>
          </a:p>
        </p:txBody>
      </p:sp>
      <p:pic>
        <p:nvPicPr>
          <p:cNvPr id="5" name="Picture 2" descr="Image result for talking too mu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74" y="3631304"/>
            <a:ext cx="4576219" cy="307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9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66" y="204247"/>
            <a:ext cx="10520189" cy="1062681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Yellers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8148" y="725864"/>
            <a:ext cx="7724552" cy="5570297"/>
          </a:xfrm>
        </p:spPr>
        <p:txBody>
          <a:bodyPr>
            <a:noAutofit/>
          </a:bodyPr>
          <a:lstStyle/>
          <a:p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Use their tone of voice to control a discussion or other situation; seek to intimidate others. </a:t>
            </a:r>
          </a:p>
          <a:p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with a Yeller: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Don’t show that you are intimidated. 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Don’t meet their anger with anger.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Assertively (not aggressively) respond if what they are saying needs a response.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If it doesn’t need a response,  don’t respond.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If you have a consistent yeller in your club, politely confront them about it one-on-one. </a:t>
            </a:r>
          </a:p>
          <a:p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Yeller? 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Breathe.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Apologize if you have hurt someone’s feelings or treated them badly.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a body scan to see how you feel in the moment. Tense? Breathless? Shaky? </a:t>
            </a:r>
          </a:p>
          <a:p>
            <a:pPr lvl="1"/>
            <a:r>
              <a:rPr lang="en-US" sz="19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Reflect on how you could have responded differently.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2EEB7-C3FA-EA44-AB5E-E389F6BB7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00"/>
          <a:stretch/>
        </p:blipFill>
        <p:spPr>
          <a:xfrm>
            <a:off x="273185" y="1920240"/>
            <a:ext cx="3656789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7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46" y="-18805"/>
            <a:ext cx="10679766" cy="125144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pcat" pitchFamily="2" charset="0"/>
              </a:rPr>
              <a:t>Nitpickers</a:t>
            </a:r>
            <a:endParaRPr lang="en-US" dirty="0">
              <a:solidFill>
                <a:srgbClr val="C0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543" y="1240971"/>
            <a:ext cx="8395628" cy="5393094"/>
          </a:xfrm>
        </p:spPr>
        <p:txBody>
          <a:bodyPr>
            <a:noAutofit/>
          </a:bodyPr>
          <a:lstStyle/>
          <a:p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They always have a better idea, a way something could be done differently, or find a flaw. </a:t>
            </a:r>
          </a:p>
          <a:p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What to do about Nitpickers: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Thank them for their comments but don’t dwell on them. 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Allow them to complete the task they are picking on.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Offer to talk to them one-on-one.</a:t>
            </a:r>
          </a:p>
          <a:p>
            <a:r>
              <a:rPr lang="en-US" sz="24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Are YOU a Nitpicker?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you often comment on minor details?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Do you focus on the flaws in a presentation or project and feel the need to call them out? 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If you see a flaw or something that needs to be brought to attention, talk to the person one-on-one.</a:t>
            </a:r>
          </a:p>
          <a:p>
            <a:pPr lvl="1"/>
            <a:r>
              <a:rPr lang="en-US" sz="2000" b="1" cap="none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Consider whether what you are saying is necessary to the conversation.</a:t>
            </a:r>
          </a:p>
        </p:txBody>
      </p:sp>
      <p:pic>
        <p:nvPicPr>
          <p:cNvPr id="6" name="Picture 6" descr="Image result for dealing with difficult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42" y="1601426"/>
            <a:ext cx="4665494" cy="30493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8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MESH" val="DHbVpd5b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ncstate-ppt-template-horizontal-left-logo</Template>
  <TotalTime>1636</TotalTime>
  <Words>980</Words>
  <Application>Microsoft Macintosh PowerPoint</Application>
  <PresentationFormat>Widescreen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Open Sans Condensed Light</vt:lpstr>
      <vt:lpstr>Pupcat</vt:lpstr>
      <vt:lpstr>Mesh</vt:lpstr>
      <vt:lpstr>Grace Under Pressure: Dealing with  difficult People</vt:lpstr>
      <vt:lpstr>Grace Under Pressure: Dealing with  difficult People</vt:lpstr>
      <vt:lpstr>Objectives</vt:lpstr>
      <vt:lpstr>Ice-Breaker</vt:lpstr>
      <vt:lpstr>Types of Difficult People</vt:lpstr>
      <vt:lpstr>Floor Hogs</vt:lpstr>
      <vt:lpstr>Constant Commenters</vt:lpstr>
      <vt:lpstr>Yellers</vt:lpstr>
      <vt:lpstr>Nitpickers</vt:lpstr>
      <vt:lpstr>Negative Nancies</vt:lpstr>
      <vt:lpstr>Controllers/Competitors</vt:lpstr>
      <vt:lpstr>How to Deal: </vt:lpstr>
      <vt:lpstr>Self Care 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 difficult People</dc:title>
  <dc:creator>Brittney Schrick</dc:creator>
  <cp:lastModifiedBy>Microsoft Office User</cp:lastModifiedBy>
  <cp:revision>64</cp:revision>
  <cp:lastPrinted>2018-04-10T16:33:30Z</cp:lastPrinted>
  <dcterms:created xsi:type="dcterms:W3CDTF">2018-02-26T16:28:26Z</dcterms:created>
  <dcterms:modified xsi:type="dcterms:W3CDTF">2019-10-28T18:45:03Z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347A11D8-8EE3-4328-A84C-9480DA3E2FA0</vt:lpwstr>
  </property>
  <property fmtid="{D5CDD505-2E9C-101B-9397-08002B2CF9AE}" pid="3" name="ArticulatePath">
    <vt:lpwstr>Presentation1</vt:lpwstr>
  </property>
</Properties>
</file>